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sldIdLst>
    <p:sldId id="256" r:id="rId4"/>
    <p:sldId id="257" r:id="rId6"/>
    <p:sldId id="258" r:id="rId7"/>
    <p:sldId id="262" r:id="rId8"/>
    <p:sldId id="288" r:id="rId9"/>
    <p:sldId id="303" r:id="rId10"/>
    <p:sldId id="268" r:id="rId11"/>
    <p:sldId id="273" r:id="rId12"/>
    <p:sldId id="259" r:id="rId13"/>
    <p:sldId id="271" r:id="rId14"/>
    <p:sldId id="305" r:id="rId15"/>
    <p:sldId id="306" r:id="rId16"/>
    <p:sldId id="260" r:id="rId17"/>
    <p:sldId id="304" r:id="rId18"/>
    <p:sldId id="307" r:id="rId19"/>
    <p:sldId id="261" r:id="rId20"/>
    <p:sldId id="309" r:id="rId21"/>
    <p:sldId id="308" r:id="rId22"/>
    <p:sldId id="264" r:id="rId23"/>
    <p:sldId id="277" r:id="rId24"/>
    <p:sldId id="278"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9B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showGuides="1">
      <p:cViewPr varScale="1">
        <p:scale>
          <a:sx n="72" d="100"/>
          <a:sy n="72" d="100"/>
        </p:scale>
        <p:origin x="660" y="546"/>
      </p:cViewPr>
      <p:guideLst>
        <p:guide pos="416"/>
        <p:guide pos="7249"/>
        <p:guide orient="horz" pos="630"/>
        <p:guide orient="horz" pos="714"/>
        <p:guide orient="horz" pos="3890"/>
        <p:guide orient="horz" pos="38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7D19F0-3D2D-4227-9BAB-CE9CB786A5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682C6-BE15-415E-9985-CDCE9943C8C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5682C6-BE15-415E-9985-CDCE9943C8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73EC754-DA89-45C2-97C6-B723DF8DEA4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3EC754-DA89-45C2-97C6-B723DF8DEA4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3EC754-DA89-45C2-97C6-B723DF8DEA4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73EC754-DA89-45C2-97C6-B723DF8DEA41}"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70A735B-BF3B-4DDC-B9DF-4C54769B22C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F04884-D4D2-4D7B-8607-98BE690A594B}"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0A735B-BF3B-4DDC-B9DF-4C54769B22C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70A735B-BF3B-4DDC-B9DF-4C54769B22C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70A735B-BF3B-4DDC-B9DF-4C54769B22C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70A735B-BF3B-4DDC-B9DF-4C54769B22C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10" name="矩形 9"/>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70A735B-BF3B-4DDC-B9DF-4C54769B22C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0A735B-BF3B-4DDC-B9DF-4C54769B22C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73EC754-DA89-45C2-97C6-B723DF8DEA4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fld>
            <a:endParaRPr lang="zh-CN" altLang="en-US"/>
          </a:p>
        </p:txBody>
      </p:sp>
      <p:pic>
        <p:nvPicPr>
          <p:cNvPr id="7" name="图片 6"/>
          <p:cNvPicPr>
            <a:picLocks noChangeAspect="1"/>
          </p:cNvPicPr>
          <p:nvPr userDrawn="1"/>
        </p:nvPicPr>
        <p:blipFill>
          <a:blip r:embed="rId2"/>
          <a:srcRect l="3856" t="32247" r="1789" b="35245"/>
          <a:stretch>
            <a:fillRect/>
          </a:stretch>
        </p:blipFill>
        <p:spPr>
          <a:xfrm>
            <a:off x="7986395" y="196850"/>
            <a:ext cx="3992245" cy="993775"/>
          </a:xfrm>
          <a:prstGeom prst="rect">
            <a:avLst/>
          </a:prstGeom>
        </p:spPr>
      </p:pic>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70A735B-BF3B-4DDC-B9DF-4C54769B22C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70A735B-BF3B-4DDC-B9DF-4C54769B22C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0A735B-BF3B-4DDC-B9DF-4C54769B22C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0A735B-BF3B-4DDC-B9DF-4C54769B22C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F04884-D4D2-4D7B-8607-98BE690A594B}"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73EC754-DA89-45C2-97C6-B723DF8DEA4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B36759-13DF-4C1C-83CB-8E646695D2BF}"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73EC754-DA89-45C2-97C6-B723DF8DEA4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73EC754-DA89-45C2-97C6-B723DF8DEA41}"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3EC754-DA89-45C2-97C6-B723DF8DEA41}"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B36759-13DF-4C1C-83CB-8E646695D2BF}"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3EC754-DA89-45C2-97C6-B723DF8DEA41}"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3EC754-DA89-45C2-97C6-B723DF8DEA4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73EC754-DA89-45C2-97C6-B723DF8DEA4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B36759-13DF-4C1C-83CB-8E646695D2BF}"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C754-DA89-45C2-97C6-B723DF8DEA41}"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36759-13DF-4C1C-83CB-8E646695D2BF}" type="slidenum">
              <a:rPr lang="zh-CN" altLang="en-US" smtClean="0"/>
            </a:fld>
            <a:endParaRPr lang="zh-CN" altLang="en-US"/>
          </a:p>
        </p:txBody>
      </p:sp>
      <p:sp>
        <p:nvSpPr>
          <p:cNvPr id="8" name="矩形 7"/>
          <p:cNvSpPr/>
          <p:nvPr userDrawn="1"/>
        </p:nvSpPr>
        <p:spPr>
          <a:xfrm>
            <a:off x="10093960" y="6085840"/>
            <a:ext cx="1985645" cy="635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A735B-BF3B-4DDC-B9DF-4C54769B22C0}"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04884-D4D2-4D7B-8607-98BE690A5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635" y="4360572"/>
            <a:ext cx="12192000" cy="1815548"/>
          </a:xfrm>
          <a:prstGeom prst="rect">
            <a:avLst/>
          </a:prstGeom>
          <a:solidFill>
            <a:srgbClr val="9B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83970" y="1792605"/>
            <a:ext cx="9624695" cy="521970"/>
          </a:xfrm>
          <a:prstGeom prst="rect">
            <a:avLst/>
          </a:prstGeom>
          <a:noFill/>
        </p:spPr>
        <p:txBody>
          <a:bodyPr wrap="square" rtlCol="0">
            <a:spAutoFit/>
          </a:bodyPr>
          <a:lstStyle/>
          <a:p>
            <a:pPr algn="ctr"/>
            <a:r>
              <a:rPr lang="zh-CN" altLang="en-US" sz="2800" dirty="0">
                <a:solidFill>
                  <a:srgbClr val="9B0000"/>
                </a:solidFill>
                <a:latin typeface="仿宋" charset="0"/>
                <a:ea typeface="仿宋" charset="0"/>
              </a:rPr>
              <a:t>毕业论文答辩</a:t>
            </a:r>
            <a:endParaRPr lang="zh-CN" altLang="en-US" sz="2800" dirty="0">
              <a:solidFill>
                <a:srgbClr val="9B0000"/>
              </a:solidFill>
              <a:latin typeface="仿宋" charset="0"/>
              <a:ea typeface="仿宋" charset="0"/>
            </a:endParaRPr>
          </a:p>
        </p:txBody>
      </p:sp>
      <p:grpSp>
        <p:nvGrpSpPr>
          <p:cNvPr id="22" name="组合 21"/>
          <p:cNvGrpSpPr/>
          <p:nvPr/>
        </p:nvGrpSpPr>
        <p:grpSpPr>
          <a:xfrm>
            <a:off x="1910135" y="4805460"/>
            <a:ext cx="8004312" cy="999305"/>
            <a:chOff x="1921565" y="4505740"/>
            <a:chExt cx="8004312" cy="999305"/>
          </a:xfrm>
        </p:grpSpPr>
        <p:sp>
          <p:nvSpPr>
            <p:cNvPr id="14" name="文本框 13"/>
            <p:cNvSpPr txBox="1"/>
            <p:nvPr/>
          </p:nvSpPr>
          <p:spPr>
            <a:xfrm>
              <a:off x="1921565" y="4505740"/>
              <a:ext cx="2888974" cy="398780"/>
            </a:xfrm>
            <a:prstGeom prst="rect">
              <a:avLst/>
            </a:prstGeom>
            <a:noFill/>
          </p:spPr>
          <p:txBody>
            <a:bodyPr wrap="square" rtlCol="0">
              <a:spAutoFit/>
            </a:bodyPr>
            <a:lstStyle/>
            <a:p>
              <a:r>
                <a:rPr lang="zh-CN" altLang="en-US" sz="2000" b="1" dirty="0">
                  <a:solidFill>
                    <a:schemeClr val="bg1"/>
                  </a:solidFill>
                </a:rPr>
                <a:t>专业：统计</a:t>
              </a:r>
              <a:endParaRPr lang="zh-CN" altLang="en-US" sz="2000" b="1" dirty="0">
                <a:solidFill>
                  <a:schemeClr val="bg1"/>
                </a:solidFill>
              </a:endParaRPr>
            </a:p>
          </p:txBody>
        </p:sp>
        <p:sp>
          <p:nvSpPr>
            <p:cNvPr id="15" name="文本框 14"/>
            <p:cNvSpPr txBox="1"/>
            <p:nvPr/>
          </p:nvSpPr>
          <p:spPr>
            <a:xfrm>
              <a:off x="1921565" y="5106265"/>
              <a:ext cx="2888974" cy="398780"/>
            </a:xfrm>
            <a:prstGeom prst="rect">
              <a:avLst/>
            </a:prstGeom>
            <a:noFill/>
          </p:spPr>
          <p:txBody>
            <a:bodyPr wrap="square" rtlCol="0">
              <a:spAutoFit/>
            </a:bodyPr>
            <a:lstStyle/>
            <a:p>
              <a:r>
                <a:rPr lang="zh-CN" altLang="en-US" sz="2000" b="1" dirty="0">
                  <a:solidFill>
                    <a:schemeClr val="bg1"/>
                  </a:solidFill>
                </a:rPr>
                <a:t>学号：</a:t>
              </a:r>
              <a:r>
                <a:rPr lang="en-US" altLang="zh-CN" sz="2000" b="1" dirty="0">
                  <a:solidFill>
                    <a:schemeClr val="bg1"/>
                  </a:solidFill>
                </a:rPr>
                <a:t>10174602225</a:t>
              </a:r>
              <a:endParaRPr lang="en-US" altLang="zh-CN" sz="2000" b="1" dirty="0">
                <a:solidFill>
                  <a:schemeClr val="bg1"/>
                </a:solidFill>
              </a:endParaRPr>
            </a:p>
          </p:txBody>
        </p:sp>
        <p:sp>
          <p:nvSpPr>
            <p:cNvPr id="16" name="文本框 15"/>
            <p:cNvSpPr txBox="1"/>
            <p:nvPr/>
          </p:nvSpPr>
          <p:spPr>
            <a:xfrm>
              <a:off x="6221895" y="4505740"/>
              <a:ext cx="2888974" cy="398780"/>
            </a:xfrm>
            <a:prstGeom prst="rect">
              <a:avLst/>
            </a:prstGeom>
            <a:noFill/>
          </p:spPr>
          <p:txBody>
            <a:bodyPr wrap="square" rtlCol="0">
              <a:spAutoFit/>
            </a:bodyPr>
            <a:lstStyle/>
            <a:p>
              <a:r>
                <a:rPr lang="zh-CN" altLang="en-US" sz="2000" b="1" dirty="0">
                  <a:solidFill>
                    <a:schemeClr val="bg1"/>
                  </a:solidFill>
                </a:rPr>
                <a:t>指导人：孙蕾</a:t>
              </a:r>
              <a:endParaRPr lang="zh-CN" altLang="en-US" sz="2000" b="1" dirty="0">
                <a:solidFill>
                  <a:schemeClr val="bg1"/>
                </a:solidFill>
              </a:endParaRPr>
            </a:p>
          </p:txBody>
        </p:sp>
        <p:sp>
          <p:nvSpPr>
            <p:cNvPr id="17" name="文本框 16"/>
            <p:cNvSpPr txBox="1"/>
            <p:nvPr/>
          </p:nvSpPr>
          <p:spPr>
            <a:xfrm>
              <a:off x="6221894" y="5106265"/>
              <a:ext cx="3703983" cy="398780"/>
            </a:xfrm>
            <a:prstGeom prst="rect">
              <a:avLst/>
            </a:prstGeom>
            <a:noFill/>
          </p:spPr>
          <p:txBody>
            <a:bodyPr wrap="square" rtlCol="0">
              <a:spAutoFit/>
            </a:bodyPr>
            <a:lstStyle/>
            <a:p>
              <a:r>
                <a:rPr lang="zh-CN" altLang="en-US" sz="2000" b="1" dirty="0">
                  <a:solidFill>
                    <a:schemeClr val="bg1"/>
                  </a:solidFill>
                </a:rPr>
                <a:t>答辩人：夏嘉琦</a:t>
              </a:r>
              <a:endParaRPr lang="zh-CN" altLang="en-US" sz="2000" b="1" dirty="0">
                <a:solidFill>
                  <a:schemeClr val="bg1"/>
                </a:solidFill>
              </a:endParaRPr>
            </a:p>
          </p:txBody>
        </p:sp>
      </p:grpSp>
      <p:pic>
        <p:nvPicPr>
          <p:cNvPr id="2" name="图片 1"/>
          <p:cNvPicPr>
            <a:picLocks noChangeAspect="1"/>
          </p:cNvPicPr>
          <p:nvPr/>
        </p:nvPicPr>
        <p:blipFill>
          <a:blip r:embed="rId2"/>
          <a:srcRect l="3856" t="32247" r="1789" b="35245"/>
          <a:stretch>
            <a:fillRect/>
          </a:stretch>
        </p:blipFill>
        <p:spPr>
          <a:xfrm>
            <a:off x="3555365" y="502285"/>
            <a:ext cx="5080000" cy="1264285"/>
          </a:xfrm>
          <a:prstGeom prst="rect">
            <a:avLst/>
          </a:prstGeom>
        </p:spPr>
      </p:pic>
      <p:sp>
        <p:nvSpPr>
          <p:cNvPr id="100" name="文本框 99"/>
          <p:cNvSpPr txBox="1"/>
          <p:nvPr/>
        </p:nvSpPr>
        <p:spPr>
          <a:xfrm>
            <a:off x="1304925" y="2491740"/>
            <a:ext cx="9580880" cy="1568450"/>
          </a:xfrm>
          <a:prstGeom prst="rect">
            <a:avLst/>
          </a:prstGeom>
          <a:noFill/>
          <a:ln w="9525">
            <a:noFill/>
          </a:ln>
        </p:spPr>
        <p:txBody>
          <a:bodyPr wrap="square">
            <a:spAutoFit/>
          </a:bodyPr>
          <a:p>
            <a:pPr marL="0" indent="0" algn="ctr"/>
            <a:r>
              <a:rPr lang="zh-CN" altLang="en-US" sz="3200" dirty="0">
                <a:solidFill>
                  <a:schemeClr val="tx1"/>
                </a:solidFill>
                <a:latin typeface="黑体" charset="0"/>
                <a:ea typeface="黑体" charset="0"/>
              </a:rPr>
              <a:t>基于不平衡数据的信用卡欺诈检测研究</a:t>
            </a:r>
            <a:endParaRPr lang="zh-CN" altLang="en-US" sz="3200" dirty="0">
              <a:solidFill>
                <a:schemeClr val="tx1"/>
              </a:solidFill>
              <a:latin typeface="黑体" charset="0"/>
              <a:ea typeface="黑体" charset="0"/>
            </a:endParaRPr>
          </a:p>
          <a:p>
            <a:pPr marL="0" indent="0" algn="ctr"/>
            <a:r>
              <a:rPr lang="en-US" altLang="zh-CN" sz="3200" dirty="0">
                <a:solidFill>
                  <a:schemeClr val="tx1"/>
                </a:solidFill>
                <a:latin typeface="Times New Roman Regular" panose="02020603050405020304" charset="0"/>
                <a:ea typeface="等线" charset="0"/>
                <a:cs typeface="Times New Roman Regular" panose="02020603050405020304" charset="0"/>
              </a:rPr>
              <a:t>Research on Bank Credit Card Default Prediction on a Imbalanced Data</a:t>
            </a:r>
            <a:endParaRPr lang="en-US" altLang="zh-CN" sz="3200" dirty="0">
              <a:solidFill>
                <a:schemeClr val="tx1"/>
              </a:solidFill>
              <a:latin typeface="Times New Roman Regular" panose="02020603050405020304" charset="0"/>
              <a:ea typeface="等线" charset="0"/>
              <a:cs typeface="Times New Roman Regular" panose="02020603050405020304" charset="0"/>
            </a:endParaRPr>
          </a:p>
        </p:txBody>
      </p:sp>
      <p:sp>
        <p:nvSpPr>
          <p:cNvPr id="4" name="灯片编号占位符 3"/>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39"/>
    </mc:Choice>
    <mc:Fallback>
      <p:transition spd="slow" advTm="2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par>
                                <p:cTn id="15" presetID="9" presetClass="entr" presetSubtype="0" fill="hold" grpId="8" nodeType="with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dissolve">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00" grpId="0"/>
      <p:bldP spid="100" grpId="1"/>
      <p:bldP spid="100" grpId="2"/>
      <p:bldP spid="100" grpId="3"/>
      <p:bldP spid="100" grpId="4"/>
      <p:bldP spid="100" grpId="5"/>
      <p:bldP spid="100" grpId="6"/>
      <p:bldP spid="100" grpId="7"/>
      <p:bldP spid="100" grpId="8"/>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pPr lvl="0">
              <a:defRPr/>
            </a:pPr>
            <a:r>
              <a:rPr lang="zh-CN" altLang="en-US" sz="2400" b="1" dirty="0">
                <a:solidFill>
                  <a:srgbClr val="9B0000"/>
                </a:solidFill>
              </a:rPr>
              <a:t>研究数据来源</a:t>
            </a:r>
            <a:endParaRPr lang="zh-CN" altLang="en-US" sz="2400" b="1" dirty="0">
              <a:solidFill>
                <a:srgbClr val="9B0000"/>
              </a:solidFill>
            </a:endParaRPr>
          </a:p>
        </p:txBody>
      </p:sp>
      <p:sp>
        <p:nvSpPr>
          <p:cNvPr id="17" name="文本框 16"/>
          <p:cNvSpPr txBox="1"/>
          <p:nvPr/>
        </p:nvSpPr>
        <p:spPr>
          <a:xfrm>
            <a:off x="1281430" y="1525270"/>
            <a:ext cx="9629140" cy="1476375"/>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sz="2000" dirty="0">
                <a:latin typeface="微软雅黑" charset="0"/>
                <a:ea typeface="微软雅黑" charset="0"/>
                <a:cs typeface="微软雅黑" charset="0"/>
              </a:rPr>
              <a:t>Kaggle</a:t>
            </a:r>
            <a:r>
              <a:rPr lang="en-US" altLang="zh-CN" sz="2000" dirty="0">
                <a:latin typeface="微软雅黑" charset="0"/>
                <a:ea typeface="微软雅黑" charset="0"/>
                <a:cs typeface="微软雅黑" charset="0"/>
              </a:rPr>
              <a:t>--</a:t>
            </a:r>
            <a:r>
              <a:rPr lang="zh-CN" altLang="en-US" sz="2000" dirty="0">
                <a:latin typeface="微软雅黑" charset="0"/>
                <a:ea typeface="微软雅黑" charset="0"/>
                <a:cs typeface="微软雅黑" charset="0"/>
              </a:rPr>
              <a:t>信用卡数据集</a:t>
            </a:r>
            <a:endParaRPr lang="zh-CN" altLang="en-US" sz="2000" dirty="0">
              <a:latin typeface="微软雅黑" charset="0"/>
              <a:ea typeface="微软雅黑" charset="0"/>
              <a:cs typeface="微软雅黑" charset="0"/>
            </a:endParaRPr>
          </a:p>
          <a:p>
            <a:pPr marL="285750" indent="-285750">
              <a:lnSpc>
                <a:spcPct val="150000"/>
              </a:lnSpc>
              <a:buFont typeface="Arial" panose="020B0604020202090204" pitchFamily="34" charset="0"/>
              <a:buChar char="•"/>
            </a:pPr>
            <a:r>
              <a:rPr lang="zh-CN" altLang="en-US" sz="2000" dirty="0">
                <a:latin typeface="微软雅黑" charset="0"/>
                <a:ea typeface="微软雅黑" charset="0"/>
                <a:cs typeface="微软雅黑" charset="0"/>
              </a:rPr>
              <a:t>284807条交易记录，欺诈交易</a:t>
            </a:r>
            <a:r>
              <a:rPr lang="en-US" altLang="zh-CN" sz="2000" dirty="0">
                <a:latin typeface="微软雅黑" charset="0"/>
                <a:ea typeface="微软雅黑" charset="0"/>
                <a:cs typeface="微软雅黑" charset="0"/>
              </a:rPr>
              <a:t>492</a:t>
            </a:r>
            <a:r>
              <a:rPr lang="zh-CN" altLang="en-US" sz="2000" dirty="0">
                <a:latin typeface="微软雅黑" charset="0"/>
                <a:ea typeface="微软雅黑" charset="0"/>
                <a:cs typeface="微软雅黑" charset="0"/>
              </a:rPr>
              <a:t>条</a:t>
            </a:r>
            <a:endParaRPr lang="zh-CN" altLang="en-US" sz="2000" dirty="0">
              <a:latin typeface="微软雅黑" charset="0"/>
              <a:ea typeface="微软雅黑" charset="0"/>
              <a:cs typeface="微软雅黑" charset="0"/>
            </a:endParaRPr>
          </a:p>
          <a:p>
            <a:pPr marL="285750" indent="-285750">
              <a:lnSpc>
                <a:spcPct val="150000"/>
              </a:lnSpc>
              <a:buFont typeface="Arial" panose="020B0604020202090204" pitchFamily="34" charset="0"/>
              <a:buChar char="•"/>
            </a:pPr>
            <a:r>
              <a:rPr lang="zh-CN" altLang="en-US" sz="2000" dirty="0">
                <a:latin typeface="微软雅黑" charset="0"/>
                <a:ea typeface="微软雅黑" charset="0"/>
                <a:cs typeface="微软雅黑" charset="0"/>
              </a:rPr>
              <a:t>欺诈交易约占总交易数的0.173%</a:t>
            </a:r>
            <a:endParaRPr lang="zh-CN" altLang="en-US" sz="2000" dirty="0">
              <a:latin typeface="微软雅黑" charset="0"/>
              <a:ea typeface="微软雅黑" charset="0"/>
              <a:cs typeface="微软雅黑" charset="0"/>
            </a:endParaRPr>
          </a:p>
        </p:txBody>
      </p:sp>
      <p:pic>
        <p:nvPicPr>
          <p:cNvPr id="2" name="图片 1"/>
          <p:cNvPicPr>
            <a:picLocks noChangeAspect="1"/>
          </p:cNvPicPr>
          <p:nvPr/>
        </p:nvPicPr>
        <p:blipFill>
          <a:blip r:embed="rId1"/>
          <a:srcRect l="26884" t="655" r="943" b="-655"/>
          <a:stretch>
            <a:fillRect/>
          </a:stretch>
        </p:blipFill>
        <p:spPr>
          <a:xfrm>
            <a:off x="4434840" y="4088130"/>
            <a:ext cx="7324725" cy="1736725"/>
          </a:xfrm>
          <a:prstGeom prst="rect">
            <a:avLst/>
          </a:prstGeom>
        </p:spPr>
      </p:pic>
      <p:pic>
        <p:nvPicPr>
          <p:cNvPr id="3" name="图片 2"/>
          <p:cNvPicPr>
            <a:picLocks noChangeAspect="1"/>
          </p:cNvPicPr>
          <p:nvPr/>
        </p:nvPicPr>
        <p:blipFill>
          <a:blip r:embed="rId2"/>
          <a:stretch>
            <a:fillRect/>
          </a:stretch>
        </p:blipFill>
        <p:spPr>
          <a:xfrm>
            <a:off x="291465" y="3329305"/>
            <a:ext cx="4143375" cy="2752725"/>
          </a:xfrm>
          <a:prstGeom prst="rect">
            <a:avLst/>
          </a:prstGeom>
        </p:spPr>
      </p:pic>
      <p:sp>
        <p:nvSpPr>
          <p:cNvPr id="7" name="灯片编号占位符 6"/>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pic>
        <p:nvPicPr>
          <p:cNvPr id="19" name="图片 19" descr="f3.4"/>
          <p:cNvPicPr>
            <a:picLocks noChangeAspect="1"/>
          </p:cNvPicPr>
          <p:nvPr/>
        </p:nvPicPr>
        <p:blipFill>
          <a:blip r:embed="rId1"/>
          <a:stretch>
            <a:fillRect/>
          </a:stretch>
        </p:blipFill>
        <p:spPr>
          <a:xfrm>
            <a:off x="4069715" y="235585"/>
            <a:ext cx="3746500" cy="3308350"/>
          </a:xfrm>
          <a:prstGeom prst="rect">
            <a:avLst/>
          </a:prstGeom>
        </p:spPr>
      </p:pic>
      <p:pic>
        <p:nvPicPr>
          <p:cNvPr id="6" name="图片 6" descr="f4"/>
          <p:cNvPicPr>
            <a:picLocks noChangeAspect="1"/>
          </p:cNvPicPr>
          <p:nvPr/>
        </p:nvPicPr>
        <p:blipFill>
          <a:blip r:embed="rId2"/>
          <a:stretch>
            <a:fillRect/>
          </a:stretch>
        </p:blipFill>
        <p:spPr>
          <a:xfrm>
            <a:off x="576580" y="3608070"/>
            <a:ext cx="10488930" cy="3036570"/>
          </a:xfrm>
          <a:prstGeom prst="rect">
            <a:avLst/>
          </a:prstGeom>
        </p:spPr>
      </p:pic>
      <p:sp>
        <p:nvSpPr>
          <p:cNvPr id="5" name="内容占位符 4"/>
          <p:cNvSpPr>
            <a:spLocks noGrp="1"/>
          </p:cNvSpPr>
          <p:nvPr>
            <p:ph idx="1"/>
          </p:nvPr>
        </p:nvSpPr>
        <p:spPr>
          <a:xfrm>
            <a:off x="576580" y="1419860"/>
            <a:ext cx="3173095" cy="1742440"/>
          </a:xfrm>
        </p:spPr>
        <p:txBody>
          <a:bodyPr/>
          <a:p>
            <a:r>
              <a:rPr lang="zh-CN" altLang="en-US" sz="2000">
                <a:latin typeface="等线" charset="0"/>
                <a:ea typeface="等线" charset="0"/>
                <a:cs typeface="等线" charset="0"/>
              </a:rPr>
              <a:t>各变量间相关性</a:t>
            </a:r>
            <a:endParaRPr lang="zh-CN" altLang="en-US" sz="2000">
              <a:latin typeface="等线" charset="0"/>
              <a:ea typeface="等线" charset="0"/>
              <a:cs typeface="等线" charset="0"/>
            </a:endParaRPr>
          </a:p>
          <a:p>
            <a:r>
              <a:rPr sz="2000">
                <a:latin typeface="等线" charset="0"/>
                <a:ea typeface="等线" charset="0"/>
                <a:cs typeface="等线" charset="0"/>
              </a:rPr>
              <a:t>数据归一化处理</a:t>
            </a:r>
            <a:endParaRPr sz="2000">
              <a:latin typeface="等线" charset="0"/>
              <a:ea typeface="等线" charset="0"/>
              <a:cs typeface="等线" charset="0"/>
            </a:endParaRPr>
          </a:p>
          <a:p>
            <a:pPr marL="0" indent="0">
              <a:buNone/>
            </a:pPr>
            <a:endParaRPr lang="zh-CN" altLang="en-US" sz="2000">
              <a:latin typeface="等线" charset="0"/>
              <a:ea typeface="等线" charset="0"/>
              <a:cs typeface="等线" charset="0"/>
            </a:endParaRPr>
          </a:p>
        </p:txBody>
      </p:sp>
      <p:cxnSp>
        <p:nvCxnSpPr>
          <p:cNvPr id="7" name="直接连接符 6"/>
          <p:cNvCxnSpPr/>
          <p:nvPr/>
        </p:nvCxnSpPr>
        <p:spPr>
          <a:xfrm>
            <a:off x="576580" y="1203325"/>
            <a:ext cx="2992120"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76469" y="527286"/>
            <a:ext cx="4506773" cy="460375"/>
          </a:xfrm>
          <a:prstGeom prst="rect">
            <a:avLst/>
          </a:prstGeom>
          <a:noFill/>
        </p:spPr>
        <p:txBody>
          <a:bodyPr wrap="square" rtlCol="0">
            <a:spAutoFit/>
          </a:bodyPr>
          <a:p>
            <a:pPr lvl="0">
              <a:defRPr/>
            </a:pPr>
            <a:r>
              <a:rPr lang="zh-CN" altLang="en-US" sz="2400" b="1" dirty="0">
                <a:solidFill>
                  <a:srgbClr val="9B0000"/>
                </a:solidFill>
              </a:rPr>
              <a:t>数据预处理</a:t>
            </a:r>
            <a:endParaRPr lang="zh-CN" altLang="en-US" sz="2400" b="1" dirty="0">
              <a:solidFill>
                <a:srgbClr val="9B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5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1556385" y="2004695"/>
            <a:ext cx="9079230" cy="4351655"/>
          </a:xfrm>
          <a:prstGeom prst="rect">
            <a:avLst/>
          </a:prstGeom>
        </p:spPr>
      </p:pic>
      <p:sp>
        <p:nvSpPr>
          <p:cNvPr id="8" name="文本框 7"/>
          <p:cNvSpPr txBox="1"/>
          <p:nvPr/>
        </p:nvSpPr>
        <p:spPr>
          <a:xfrm>
            <a:off x="576469" y="527286"/>
            <a:ext cx="4506773" cy="460375"/>
          </a:xfrm>
          <a:prstGeom prst="rect">
            <a:avLst/>
          </a:prstGeom>
          <a:noFill/>
        </p:spPr>
        <p:txBody>
          <a:bodyPr wrap="square" rtlCol="0">
            <a:spAutoFit/>
          </a:bodyPr>
          <a:p>
            <a:pPr lvl="0">
              <a:defRPr/>
            </a:pPr>
            <a:r>
              <a:rPr lang="zh-CN" altLang="en-US" sz="2400" b="1" dirty="0">
                <a:solidFill>
                  <a:srgbClr val="9B0000"/>
                </a:solidFill>
              </a:rPr>
              <a:t>数据预处理</a:t>
            </a:r>
            <a:endParaRPr lang="zh-CN" altLang="en-US" sz="2400" b="1" dirty="0">
              <a:solidFill>
                <a:srgbClr val="9B0000"/>
              </a:solidFill>
            </a:endParaRPr>
          </a:p>
        </p:txBody>
      </p:sp>
      <p:cxnSp>
        <p:nvCxnSpPr>
          <p:cNvPr id="6" name="直接连接符 5"/>
          <p:cNvCxnSpPr/>
          <p:nvPr/>
        </p:nvCxnSpPr>
        <p:spPr>
          <a:xfrm>
            <a:off x="576469" y="1095547"/>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9" name="内容占位符 4"/>
          <p:cNvSpPr>
            <a:spLocks noGrp="1"/>
          </p:cNvSpPr>
          <p:nvPr/>
        </p:nvSpPr>
        <p:spPr>
          <a:xfrm>
            <a:off x="576580" y="987425"/>
            <a:ext cx="3173095" cy="1742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endParaRPr sz="2000">
              <a:latin typeface="等线" charset="0"/>
              <a:ea typeface="等线" charset="0"/>
              <a:cs typeface="等线" charset="0"/>
            </a:endParaRPr>
          </a:p>
          <a:p>
            <a:r>
              <a:rPr lang="zh-CN" altLang="en-US" sz="2000">
                <a:latin typeface="等线" charset="0"/>
                <a:ea typeface="等线" charset="0"/>
                <a:cs typeface="等线" charset="0"/>
              </a:rPr>
              <a:t>特征选择</a:t>
            </a:r>
            <a:endParaRPr lang="zh-CN" altLang="en-US" sz="2000">
              <a:latin typeface="等线" charset="0"/>
              <a:ea typeface="等线" charset="0"/>
              <a:cs typeface="等线"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5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72084" y="3044534"/>
            <a:ext cx="7048111" cy="768350"/>
          </a:xfrm>
          <a:prstGeom prst="rect">
            <a:avLst/>
          </a:prstGeom>
          <a:noFill/>
        </p:spPr>
        <p:txBody>
          <a:bodyPr wrap="square" rtlCol="0">
            <a:spAutoFit/>
          </a:bodyPr>
          <a:lstStyle/>
          <a:p>
            <a:pPr algn="ctr"/>
            <a:r>
              <a:rPr lang="en-US" altLang="zh-CN" sz="4400" b="1" dirty="0">
                <a:solidFill>
                  <a:srgbClr val="9B0000"/>
                </a:solidFill>
              </a:rPr>
              <a:t>03【</a:t>
            </a:r>
            <a:r>
              <a:rPr lang="zh-CN" altLang="en-US" sz="4400" b="1" dirty="0">
                <a:solidFill>
                  <a:srgbClr val="9B0000"/>
                </a:solidFill>
              </a:rPr>
              <a:t>建模分析</a:t>
            </a:r>
            <a:r>
              <a:rPr lang="en-US" altLang="zh-CN" sz="4400" b="1" dirty="0">
                <a:solidFill>
                  <a:srgbClr val="9B0000"/>
                </a:solidFill>
              </a:rPr>
              <a:t>】</a:t>
            </a:r>
            <a:endParaRPr lang="zh-CN" altLang="en-US" sz="4400" b="1" dirty="0">
              <a:solidFill>
                <a:srgbClr val="9B0000"/>
              </a:solidFill>
            </a:endParaRPr>
          </a:p>
        </p:txBody>
      </p:sp>
      <p:sp>
        <p:nvSpPr>
          <p:cNvPr id="16" name="任意多边形: 形状 15"/>
          <p:cNvSpPr/>
          <p:nvPr/>
        </p:nvSpPr>
        <p:spPr>
          <a:xfrm>
            <a:off x="1659617" y="1984522"/>
            <a:ext cx="645605" cy="823919"/>
          </a:xfrm>
          <a:custGeom>
            <a:avLst/>
            <a:gdLst>
              <a:gd name="connsiteX0" fmla="*/ 311426 w 488053"/>
              <a:gd name="connsiteY0" fmla="*/ 0 h 622852"/>
              <a:gd name="connsiteX1" fmla="*/ 485547 w 488053"/>
              <a:gd name="connsiteY1" fmla="*/ 53187 h 622852"/>
              <a:gd name="connsiteX2" fmla="*/ 488053 w 488053"/>
              <a:gd name="connsiteY2" fmla="*/ 55254 h 622852"/>
              <a:gd name="connsiteX3" fmla="*/ 444468 w 488053"/>
              <a:gd name="connsiteY3" fmla="*/ 91215 h 622852"/>
              <a:gd name="connsiteX4" fmla="*/ 353253 w 488053"/>
              <a:gd name="connsiteY4" fmla="*/ 311426 h 622852"/>
              <a:gd name="connsiteX5" fmla="*/ 444468 w 488053"/>
              <a:gd name="connsiteY5" fmla="*/ 531638 h 622852"/>
              <a:gd name="connsiteX6" fmla="*/ 488053 w 488053"/>
              <a:gd name="connsiteY6" fmla="*/ 567599 h 622852"/>
              <a:gd name="connsiteX7" fmla="*/ 485547 w 488053"/>
              <a:gd name="connsiteY7" fmla="*/ 569666 h 622852"/>
              <a:gd name="connsiteX8" fmla="*/ 311426 w 488053"/>
              <a:gd name="connsiteY8" fmla="*/ 622852 h 622852"/>
              <a:gd name="connsiteX9" fmla="*/ 0 w 488053"/>
              <a:gd name="connsiteY9" fmla="*/ 311426 h 622852"/>
              <a:gd name="connsiteX10" fmla="*/ 311426 w 488053"/>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053" h="622852">
                <a:moveTo>
                  <a:pt x="311426" y="0"/>
                </a:moveTo>
                <a:cubicBezTo>
                  <a:pt x="375925" y="0"/>
                  <a:pt x="435844" y="19607"/>
                  <a:pt x="485547" y="53187"/>
                </a:cubicBezTo>
                <a:lnTo>
                  <a:pt x="488053" y="55254"/>
                </a:lnTo>
                <a:lnTo>
                  <a:pt x="444468" y="91215"/>
                </a:lnTo>
                <a:cubicBezTo>
                  <a:pt x="388111" y="147572"/>
                  <a:pt x="353253" y="225428"/>
                  <a:pt x="353253" y="311426"/>
                </a:cubicBezTo>
                <a:cubicBezTo>
                  <a:pt x="353253" y="397424"/>
                  <a:pt x="388111" y="475281"/>
                  <a:pt x="444468" y="531638"/>
                </a:cubicBezTo>
                <a:lnTo>
                  <a:pt x="488053" y="567599"/>
                </a:lnTo>
                <a:lnTo>
                  <a:pt x="485547" y="569666"/>
                </a:lnTo>
                <a:cubicBezTo>
                  <a:pt x="435844" y="603245"/>
                  <a:pt x="375925" y="622852"/>
                  <a:pt x="311426" y="622852"/>
                </a:cubicBezTo>
                <a:cubicBezTo>
                  <a:pt x="139430" y="622852"/>
                  <a:pt x="0" y="483422"/>
                  <a:pt x="0" y="311426"/>
                </a:cubicBezTo>
                <a:cubicBezTo>
                  <a:pt x="0" y="139430"/>
                  <a:pt x="139430" y="0"/>
                  <a:pt x="311426" y="0"/>
                </a:cubicBez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2505408" y="1984522"/>
            <a:ext cx="624019" cy="823919"/>
          </a:xfrm>
          <a:custGeom>
            <a:avLst/>
            <a:gdLst>
              <a:gd name="connsiteX0" fmla="*/ 311426 w 471735"/>
              <a:gd name="connsiteY0" fmla="*/ 0 h 622852"/>
              <a:gd name="connsiteX1" fmla="*/ 432647 w 471735"/>
              <a:gd name="connsiteY1" fmla="*/ 24473 h 622852"/>
              <a:gd name="connsiteX2" fmla="*/ 471735 w 471735"/>
              <a:gd name="connsiteY2" fmla="*/ 45689 h 622852"/>
              <a:gd name="connsiteX3" fmla="*/ 457922 w 471735"/>
              <a:gd name="connsiteY3" fmla="*/ 53187 h 622852"/>
              <a:gd name="connsiteX4" fmla="*/ 320617 w 471735"/>
              <a:gd name="connsiteY4" fmla="*/ 311426 h 622852"/>
              <a:gd name="connsiteX5" fmla="*/ 457922 w 471735"/>
              <a:gd name="connsiteY5" fmla="*/ 569666 h 622852"/>
              <a:gd name="connsiteX6" fmla="*/ 471735 w 471735"/>
              <a:gd name="connsiteY6" fmla="*/ 577163 h 622852"/>
              <a:gd name="connsiteX7" fmla="*/ 432647 w 471735"/>
              <a:gd name="connsiteY7" fmla="*/ 598379 h 622852"/>
              <a:gd name="connsiteX8" fmla="*/ 311426 w 471735"/>
              <a:gd name="connsiteY8" fmla="*/ 622852 h 622852"/>
              <a:gd name="connsiteX9" fmla="*/ 0 w 471735"/>
              <a:gd name="connsiteY9" fmla="*/ 311426 h 622852"/>
              <a:gd name="connsiteX10" fmla="*/ 311426 w 471735"/>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735" h="622852">
                <a:moveTo>
                  <a:pt x="311426" y="0"/>
                </a:moveTo>
                <a:cubicBezTo>
                  <a:pt x="354425" y="0"/>
                  <a:pt x="395389" y="8714"/>
                  <a:pt x="432647" y="24473"/>
                </a:cubicBezTo>
                <a:lnTo>
                  <a:pt x="471735" y="45689"/>
                </a:lnTo>
                <a:lnTo>
                  <a:pt x="457922" y="53187"/>
                </a:lnTo>
                <a:cubicBezTo>
                  <a:pt x="375082" y="109152"/>
                  <a:pt x="320617" y="203929"/>
                  <a:pt x="320617" y="311426"/>
                </a:cubicBezTo>
                <a:cubicBezTo>
                  <a:pt x="320617" y="418924"/>
                  <a:pt x="375082" y="513700"/>
                  <a:pt x="457922" y="569666"/>
                </a:cubicBezTo>
                <a:lnTo>
                  <a:pt x="471735" y="577163"/>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094857" y="1984522"/>
            <a:ext cx="617939" cy="823919"/>
          </a:xfrm>
          <a:custGeom>
            <a:avLst/>
            <a:gdLst>
              <a:gd name="connsiteX0" fmla="*/ 311426 w 467139"/>
              <a:gd name="connsiteY0" fmla="*/ 0 h 622852"/>
              <a:gd name="connsiteX1" fmla="*/ 432647 w 467139"/>
              <a:gd name="connsiteY1" fmla="*/ 24473 h 622852"/>
              <a:gd name="connsiteX2" fmla="*/ 467139 w 467139"/>
              <a:gd name="connsiteY2" fmla="*/ 43195 h 622852"/>
              <a:gd name="connsiteX3" fmla="*/ 448731 w 467139"/>
              <a:gd name="connsiteY3" fmla="*/ 53187 h 622852"/>
              <a:gd name="connsiteX4" fmla="*/ 311426 w 467139"/>
              <a:gd name="connsiteY4" fmla="*/ 311426 h 622852"/>
              <a:gd name="connsiteX5" fmla="*/ 448731 w 467139"/>
              <a:gd name="connsiteY5" fmla="*/ 569665 h 622852"/>
              <a:gd name="connsiteX6" fmla="*/ 467139 w 467139"/>
              <a:gd name="connsiteY6" fmla="*/ 579657 h 622852"/>
              <a:gd name="connsiteX7" fmla="*/ 432647 w 467139"/>
              <a:gd name="connsiteY7" fmla="*/ 598379 h 622852"/>
              <a:gd name="connsiteX8" fmla="*/ 311426 w 467139"/>
              <a:gd name="connsiteY8" fmla="*/ 622852 h 622852"/>
              <a:gd name="connsiteX9" fmla="*/ 0 w 467139"/>
              <a:gd name="connsiteY9" fmla="*/ 311426 h 622852"/>
              <a:gd name="connsiteX10" fmla="*/ 311426 w 467139"/>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139" h="622852">
                <a:moveTo>
                  <a:pt x="311426" y="0"/>
                </a:moveTo>
                <a:cubicBezTo>
                  <a:pt x="354425" y="0"/>
                  <a:pt x="395389" y="8714"/>
                  <a:pt x="432647" y="24473"/>
                </a:cubicBezTo>
                <a:lnTo>
                  <a:pt x="467139" y="43195"/>
                </a:lnTo>
                <a:lnTo>
                  <a:pt x="448731" y="53187"/>
                </a:lnTo>
                <a:cubicBezTo>
                  <a:pt x="365891" y="109152"/>
                  <a:pt x="311426" y="203929"/>
                  <a:pt x="311426" y="311426"/>
                </a:cubicBezTo>
                <a:cubicBezTo>
                  <a:pt x="311426" y="418924"/>
                  <a:pt x="365891" y="513700"/>
                  <a:pt x="448731" y="569665"/>
                </a:cubicBezTo>
                <a:lnTo>
                  <a:pt x="467139" y="579657"/>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17524" y="1983544"/>
            <a:ext cx="823919" cy="823919"/>
          </a:xfrm>
          <a:prstGeom prst="ellipse">
            <a:avLst/>
          </a:prstGeom>
          <a:solidFill>
            <a:srgbClr val="9B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864087" y="5942060"/>
            <a:ext cx="6327913" cy="1"/>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5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250"/>
                                        <p:tgtEl>
                                          <p:spTgt spid="2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250"/>
                                        <p:tgtEl>
                                          <p:spTgt spid="1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6"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1"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pic>
        <p:nvPicPr>
          <p:cNvPr id="17" name="图片 17" descr="f4.1"/>
          <p:cNvPicPr>
            <a:picLocks noChangeAspect="1"/>
          </p:cNvPicPr>
          <p:nvPr>
            <p:ph idx="1"/>
          </p:nvPr>
        </p:nvPicPr>
        <p:blipFill>
          <a:blip r:embed="rId1"/>
          <a:stretch>
            <a:fillRect/>
          </a:stretch>
        </p:blipFill>
        <p:spPr>
          <a:xfrm>
            <a:off x="328295" y="365125"/>
            <a:ext cx="5674995" cy="3075940"/>
          </a:xfrm>
          <a:prstGeom prst="rect">
            <a:avLst/>
          </a:prstGeom>
        </p:spPr>
      </p:pic>
      <p:pic>
        <p:nvPicPr>
          <p:cNvPr id="18" name="图片 18" descr="f4.2"/>
          <p:cNvPicPr>
            <a:picLocks noChangeAspect="1"/>
          </p:cNvPicPr>
          <p:nvPr/>
        </p:nvPicPr>
        <p:blipFill>
          <a:blip r:embed="rId2"/>
          <a:stretch>
            <a:fillRect/>
          </a:stretch>
        </p:blipFill>
        <p:spPr>
          <a:xfrm>
            <a:off x="4447540" y="3213100"/>
            <a:ext cx="6471920" cy="35083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pic>
        <p:nvPicPr>
          <p:cNvPr id="6" name="内容占位符 5"/>
          <p:cNvPicPr>
            <a:picLocks noChangeAspect="1"/>
          </p:cNvPicPr>
          <p:nvPr>
            <p:ph idx="1"/>
          </p:nvPr>
        </p:nvPicPr>
        <p:blipFill>
          <a:blip r:embed="rId1"/>
          <a:stretch>
            <a:fillRect/>
          </a:stretch>
        </p:blipFill>
        <p:spPr>
          <a:xfrm>
            <a:off x="1849755" y="237490"/>
            <a:ext cx="5862320" cy="5149850"/>
          </a:xfrm>
          <a:prstGeom prst="rect">
            <a:avLst/>
          </a:prstGeom>
        </p:spPr>
      </p:pic>
      <p:pic>
        <p:nvPicPr>
          <p:cNvPr id="7" name="图片 6"/>
          <p:cNvPicPr>
            <a:picLocks noChangeAspect="1"/>
          </p:cNvPicPr>
          <p:nvPr/>
        </p:nvPicPr>
        <p:blipFill>
          <a:blip r:embed="rId2"/>
          <a:stretch>
            <a:fillRect/>
          </a:stretch>
        </p:blipFill>
        <p:spPr>
          <a:xfrm>
            <a:off x="1618615" y="5485765"/>
            <a:ext cx="6505575" cy="1104900"/>
          </a:xfrm>
          <a:prstGeom prst="rect">
            <a:avLst/>
          </a:prstGeom>
        </p:spPr>
      </p:pic>
      <p:sp>
        <p:nvSpPr>
          <p:cNvPr id="8" name="文本框 7"/>
          <p:cNvSpPr txBox="1"/>
          <p:nvPr/>
        </p:nvSpPr>
        <p:spPr>
          <a:xfrm>
            <a:off x="1852930" y="748030"/>
            <a:ext cx="5859145" cy="368300"/>
          </a:xfrm>
          <a:prstGeom prst="rect">
            <a:avLst/>
          </a:prstGeom>
          <a:noFill/>
          <a:ln w="28575">
            <a:solidFill>
              <a:srgbClr val="FF0000"/>
            </a:solidFill>
          </a:ln>
        </p:spPr>
        <p:txBody>
          <a:bodyPr wrap="square" rtlCol="0">
            <a:spAutoFit/>
          </a:bodyPr>
          <a:p>
            <a:endParaRPr lang="zh-CN" altLang="en-US"/>
          </a:p>
        </p:txBody>
      </p:sp>
      <p:sp>
        <p:nvSpPr>
          <p:cNvPr id="9" name="文本框 8"/>
          <p:cNvSpPr txBox="1"/>
          <p:nvPr/>
        </p:nvSpPr>
        <p:spPr>
          <a:xfrm>
            <a:off x="4401185" y="6167755"/>
            <a:ext cx="3723005" cy="368300"/>
          </a:xfrm>
          <a:prstGeom prst="rect">
            <a:avLst/>
          </a:prstGeom>
          <a:noFill/>
          <a:ln w="28575">
            <a:solidFill>
              <a:srgbClr val="FF0000"/>
            </a:solidFill>
          </a:ln>
        </p:spPr>
        <p:txBody>
          <a:bodyPr wrap="square" rtlCol="0">
            <a:spAutoFit/>
          </a:bodyPr>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72084" y="3044534"/>
            <a:ext cx="7048111" cy="768350"/>
          </a:xfrm>
          <a:prstGeom prst="rect">
            <a:avLst/>
          </a:prstGeom>
          <a:noFill/>
        </p:spPr>
        <p:txBody>
          <a:bodyPr wrap="square" rtlCol="0">
            <a:spAutoFit/>
          </a:bodyPr>
          <a:lstStyle/>
          <a:p>
            <a:pPr algn="ctr"/>
            <a:r>
              <a:rPr lang="en-US" altLang="zh-CN" sz="4400" b="1" dirty="0">
                <a:solidFill>
                  <a:srgbClr val="9B0000"/>
                </a:solidFill>
              </a:rPr>
              <a:t>04【</a:t>
            </a:r>
            <a:r>
              <a:rPr lang="zh-CN" altLang="en-US" sz="4400" b="1" dirty="0">
                <a:solidFill>
                  <a:srgbClr val="9B0000"/>
                </a:solidFill>
                <a:sym typeface="+mn-ea"/>
              </a:rPr>
              <a:t>结论与展望</a:t>
            </a:r>
            <a:r>
              <a:rPr lang="en-US" altLang="zh-CN" sz="4400" b="1" dirty="0">
                <a:solidFill>
                  <a:srgbClr val="9B0000"/>
                </a:solidFill>
              </a:rPr>
              <a:t>】</a:t>
            </a:r>
            <a:endParaRPr lang="zh-CN" altLang="en-US" sz="4400" b="1" dirty="0">
              <a:solidFill>
                <a:srgbClr val="9B0000"/>
              </a:solidFill>
            </a:endParaRPr>
          </a:p>
        </p:txBody>
      </p:sp>
      <p:sp>
        <p:nvSpPr>
          <p:cNvPr id="16" name="任意多边形: 形状 15"/>
          <p:cNvSpPr/>
          <p:nvPr/>
        </p:nvSpPr>
        <p:spPr>
          <a:xfrm>
            <a:off x="1659617" y="1984522"/>
            <a:ext cx="645605" cy="823919"/>
          </a:xfrm>
          <a:custGeom>
            <a:avLst/>
            <a:gdLst>
              <a:gd name="connsiteX0" fmla="*/ 311426 w 488053"/>
              <a:gd name="connsiteY0" fmla="*/ 0 h 622852"/>
              <a:gd name="connsiteX1" fmla="*/ 485547 w 488053"/>
              <a:gd name="connsiteY1" fmla="*/ 53187 h 622852"/>
              <a:gd name="connsiteX2" fmla="*/ 488053 w 488053"/>
              <a:gd name="connsiteY2" fmla="*/ 55254 h 622852"/>
              <a:gd name="connsiteX3" fmla="*/ 444468 w 488053"/>
              <a:gd name="connsiteY3" fmla="*/ 91215 h 622852"/>
              <a:gd name="connsiteX4" fmla="*/ 353253 w 488053"/>
              <a:gd name="connsiteY4" fmla="*/ 311426 h 622852"/>
              <a:gd name="connsiteX5" fmla="*/ 444468 w 488053"/>
              <a:gd name="connsiteY5" fmla="*/ 531638 h 622852"/>
              <a:gd name="connsiteX6" fmla="*/ 488053 w 488053"/>
              <a:gd name="connsiteY6" fmla="*/ 567599 h 622852"/>
              <a:gd name="connsiteX7" fmla="*/ 485547 w 488053"/>
              <a:gd name="connsiteY7" fmla="*/ 569666 h 622852"/>
              <a:gd name="connsiteX8" fmla="*/ 311426 w 488053"/>
              <a:gd name="connsiteY8" fmla="*/ 622852 h 622852"/>
              <a:gd name="connsiteX9" fmla="*/ 0 w 488053"/>
              <a:gd name="connsiteY9" fmla="*/ 311426 h 622852"/>
              <a:gd name="connsiteX10" fmla="*/ 311426 w 488053"/>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053" h="622852">
                <a:moveTo>
                  <a:pt x="311426" y="0"/>
                </a:moveTo>
                <a:cubicBezTo>
                  <a:pt x="375925" y="0"/>
                  <a:pt x="435844" y="19607"/>
                  <a:pt x="485547" y="53187"/>
                </a:cubicBezTo>
                <a:lnTo>
                  <a:pt x="488053" y="55254"/>
                </a:lnTo>
                <a:lnTo>
                  <a:pt x="444468" y="91215"/>
                </a:lnTo>
                <a:cubicBezTo>
                  <a:pt x="388111" y="147572"/>
                  <a:pt x="353253" y="225428"/>
                  <a:pt x="353253" y="311426"/>
                </a:cubicBezTo>
                <a:cubicBezTo>
                  <a:pt x="353253" y="397424"/>
                  <a:pt x="388111" y="475281"/>
                  <a:pt x="444468" y="531638"/>
                </a:cubicBezTo>
                <a:lnTo>
                  <a:pt x="488053" y="567599"/>
                </a:lnTo>
                <a:lnTo>
                  <a:pt x="485547" y="569666"/>
                </a:lnTo>
                <a:cubicBezTo>
                  <a:pt x="435844" y="603245"/>
                  <a:pt x="375925" y="622852"/>
                  <a:pt x="311426" y="622852"/>
                </a:cubicBezTo>
                <a:cubicBezTo>
                  <a:pt x="139430" y="622852"/>
                  <a:pt x="0" y="483422"/>
                  <a:pt x="0" y="311426"/>
                </a:cubicBezTo>
                <a:cubicBezTo>
                  <a:pt x="0" y="139430"/>
                  <a:pt x="139430" y="0"/>
                  <a:pt x="311426" y="0"/>
                </a:cubicBez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2505408" y="1984522"/>
            <a:ext cx="624019" cy="823919"/>
          </a:xfrm>
          <a:custGeom>
            <a:avLst/>
            <a:gdLst>
              <a:gd name="connsiteX0" fmla="*/ 311426 w 471735"/>
              <a:gd name="connsiteY0" fmla="*/ 0 h 622852"/>
              <a:gd name="connsiteX1" fmla="*/ 432647 w 471735"/>
              <a:gd name="connsiteY1" fmla="*/ 24473 h 622852"/>
              <a:gd name="connsiteX2" fmla="*/ 471735 w 471735"/>
              <a:gd name="connsiteY2" fmla="*/ 45689 h 622852"/>
              <a:gd name="connsiteX3" fmla="*/ 457922 w 471735"/>
              <a:gd name="connsiteY3" fmla="*/ 53187 h 622852"/>
              <a:gd name="connsiteX4" fmla="*/ 320617 w 471735"/>
              <a:gd name="connsiteY4" fmla="*/ 311426 h 622852"/>
              <a:gd name="connsiteX5" fmla="*/ 457922 w 471735"/>
              <a:gd name="connsiteY5" fmla="*/ 569666 h 622852"/>
              <a:gd name="connsiteX6" fmla="*/ 471735 w 471735"/>
              <a:gd name="connsiteY6" fmla="*/ 577163 h 622852"/>
              <a:gd name="connsiteX7" fmla="*/ 432647 w 471735"/>
              <a:gd name="connsiteY7" fmla="*/ 598379 h 622852"/>
              <a:gd name="connsiteX8" fmla="*/ 311426 w 471735"/>
              <a:gd name="connsiteY8" fmla="*/ 622852 h 622852"/>
              <a:gd name="connsiteX9" fmla="*/ 0 w 471735"/>
              <a:gd name="connsiteY9" fmla="*/ 311426 h 622852"/>
              <a:gd name="connsiteX10" fmla="*/ 311426 w 471735"/>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735" h="622852">
                <a:moveTo>
                  <a:pt x="311426" y="0"/>
                </a:moveTo>
                <a:cubicBezTo>
                  <a:pt x="354425" y="0"/>
                  <a:pt x="395389" y="8714"/>
                  <a:pt x="432647" y="24473"/>
                </a:cubicBezTo>
                <a:lnTo>
                  <a:pt x="471735" y="45689"/>
                </a:lnTo>
                <a:lnTo>
                  <a:pt x="457922" y="53187"/>
                </a:lnTo>
                <a:cubicBezTo>
                  <a:pt x="375082" y="109152"/>
                  <a:pt x="320617" y="203929"/>
                  <a:pt x="320617" y="311426"/>
                </a:cubicBezTo>
                <a:cubicBezTo>
                  <a:pt x="320617" y="418924"/>
                  <a:pt x="375082" y="513700"/>
                  <a:pt x="457922" y="569666"/>
                </a:cubicBezTo>
                <a:lnTo>
                  <a:pt x="471735" y="577163"/>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094857" y="1984522"/>
            <a:ext cx="617939" cy="823919"/>
          </a:xfrm>
          <a:custGeom>
            <a:avLst/>
            <a:gdLst>
              <a:gd name="connsiteX0" fmla="*/ 311426 w 467139"/>
              <a:gd name="connsiteY0" fmla="*/ 0 h 622852"/>
              <a:gd name="connsiteX1" fmla="*/ 432647 w 467139"/>
              <a:gd name="connsiteY1" fmla="*/ 24473 h 622852"/>
              <a:gd name="connsiteX2" fmla="*/ 467139 w 467139"/>
              <a:gd name="connsiteY2" fmla="*/ 43195 h 622852"/>
              <a:gd name="connsiteX3" fmla="*/ 448731 w 467139"/>
              <a:gd name="connsiteY3" fmla="*/ 53187 h 622852"/>
              <a:gd name="connsiteX4" fmla="*/ 311426 w 467139"/>
              <a:gd name="connsiteY4" fmla="*/ 311426 h 622852"/>
              <a:gd name="connsiteX5" fmla="*/ 448731 w 467139"/>
              <a:gd name="connsiteY5" fmla="*/ 569665 h 622852"/>
              <a:gd name="connsiteX6" fmla="*/ 467139 w 467139"/>
              <a:gd name="connsiteY6" fmla="*/ 579657 h 622852"/>
              <a:gd name="connsiteX7" fmla="*/ 432647 w 467139"/>
              <a:gd name="connsiteY7" fmla="*/ 598379 h 622852"/>
              <a:gd name="connsiteX8" fmla="*/ 311426 w 467139"/>
              <a:gd name="connsiteY8" fmla="*/ 622852 h 622852"/>
              <a:gd name="connsiteX9" fmla="*/ 0 w 467139"/>
              <a:gd name="connsiteY9" fmla="*/ 311426 h 622852"/>
              <a:gd name="connsiteX10" fmla="*/ 311426 w 467139"/>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139" h="622852">
                <a:moveTo>
                  <a:pt x="311426" y="0"/>
                </a:moveTo>
                <a:cubicBezTo>
                  <a:pt x="354425" y="0"/>
                  <a:pt x="395389" y="8714"/>
                  <a:pt x="432647" y="24473"/>
                </a:cubicBezTo>
                <a:lnTo>
                  <a:pt x="467139" y="43195"/>
                </a:lnTo>
                <a:lnTo>
                  <a:pt x="448731" y="53187"/>
                </a:lnTo>
                <a:cubicBezTo>
                  <a:pt x="365891" y="109152"/>
                  <a:pt x="311426" y="203929"/>
                  <a:pt x="311426" y="311426"/>
                </a:cubicBezTo>
                <a:cubicBezTo>
                  <a:pt x="311426" y="418924"/>
                  <a:pt x="365891" y="513700"/>
                  <a:pt x="448731" y="569665"/>
                </a:cubicBezTo>
                <a:lnTo>
                  <a:pt x="467139" y="579657"/>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17524" y="1983544"/>
            <a:ext cx="823919" cy="823919"/>
          </a:xfrm>
          <a:prstGeom prst="ellipse">
            <a:avLst/>
          </a:prstGeom>
          <a:solidFill>
            <a:srgbClr val="9B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864087" y="5942060"/>
            <a:ext cx="6327913" cy="1"/>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5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250"/>
                                        <p:tgtEl>
                                          <p:spTgt spid="2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250"/>
                                        <p:tgtEl>
                                          <p:spTgt spid="1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6"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1"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838200" y="1550035"/>
            <a:ext cx="5525770" cy="4351655"/>
          </a:xfrm>
        </p:spPr>
        <p:txBody>
          <a:bodyPr>
            <a:noAutofit/>
          </a:bodyPr>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b="1"/>
              <a:t>随机森林+随机过采样</a:t>
            </a:r>
            <a:r>
              <a:rPr lang="zh-CN" altLang="en-US" sz="2000"/>
              <a:t>在信用卡欺诈检测问题上表现出很好的效果，在召回率较高的同时，达到了最高的精确度。</a:t>
            </a:r>
            <a:endParaRPr lang="zh-CN" altLang="en-US" sz="2000"/>
          </a:p>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a:t>从实际使用的角度来看，</a:t>
            </a:r>
            <a:r>
              <a:rPr lang="zh-CN" altLang="en-US" sz="2000" b="1"/>
              <a:t>随机森林+随机过采样算法运行耗时相比于随机森林+SMOTE和随机森林+ADASYN减少很多</a:t>
            </a:r>
            <a:r>
              <a:rPr lang="zh-CN" altLang="en-US" sz="2000"/>
              <a:t>，计算效率高</a:t>
            </a:r>
            <a:endParaRPr lang="zh-CN" altLang="en-US" sz="2000"/>
          </a:p>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a:t>一直以来，</a:t>
            </a:r>
            <a:r>
              <a:rPr lang="zh-CN" altLang="en-US" sz="2000" b="1"/>
              <a:t>逻辑回归</a:t>
            </a:r>
            <a:r>
              <a:rPr lang="zh-CN" altLang="en-US" sz="2000"/>
              <a:t>作为许多数据挖掘应用程序中的标准技术有着广泛使用，但</a:t>
            </a:r>
            <a:r>
              <a:rPr lang="zh-CN" altLang="en-US" sz="2000" b="1"/>
              <a:t>在检测信用卡欺诈问题中没有表现出最佳性能</a:t>
            </a:r>
            <a:endParaRPr lang="zh-CN" altLang="en-US" sz="2000" b="1"/>
          </a:p>
        </p:txBody>
      </p:sp>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sp>
        <p:nvSpPr>
          <p:cNvPr id="8" name="文本框 7"/>
          <p:cNvSpPr txBox="1"/>
          <p:nvPr/>
        </p:nvSpPr>
        <p:spPr>
          <a:xfrm>
            <a:off x="576469" y="527286"/>
            <a:ext cx="4506773" cy="460375"/>
          </a:xfrm>
          <a:prstGeom prst="rect">
            <a:avLst/>
          </a:prstGeom>
          <a:noFill/>
        </p:spPr>
        <p:txBody>
          <a:bodyPr wrap="square" rtlCol="0">
            <a:spAutoFit/>
          </a:bodyPr>
          <a:p>
            <a:pPr lvl="0">
              <a:defRPr/>
            </a:pPr>
            <a:r>
              <a:rPr lang="zh-CN" altLang="en-US" sz="2400" b="1" dirty="0">
                <a:solidFill>
                  <a:srgbClr val="9B0000"/>
                </a:solidFill>
              </a:rPr>
              <a:t>本文的结论</a:t>
            </a:r>
            <a:endParaRPr lang="zh-CN" altLang="en-US" sz="2400" b="1" dirty="0">
              <a:solidFill>
                <a:srgbClr val="9B0000"/>
              </a:solidFill>
            </a:endParaRPr>
          </a:p>
        </p:txBody>
      </p:sp>
      <p:cxnSp>
        <p:nvCxnSpPr>
          <p:cNvPr id="6" name="直接连接符 5"/>
          <p:cNvCxnSpPr/>
          <p:nvPr/>
        </p:nvCxnSpPr>
        <p:spPr>
          <a:xfrm>
            <a:off x="576469" y="1095547"/>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pic>
        <p:nvPicPr>
          <p:cNvPr id="3" name="图片 2" descr="bfcada65ly1gzbklveivfj22yo1o0e81"/>
          <p:cNvPicPr>
            <a:picLocks noChangeAspect="1"/>
          </p:cNvPicPr>
          <p:nvPr/>
        </p:nvPicPr>
        <p:blipFill>
          <a:blip r:embed="rId1"/>
          <a:srcRect l="27304" r="19412" b="8507"/>
          <a:stretch>
            <a:fillRect/>
          </a:stretch>
        </p:blipFill>
        <p:spPr>
          <a:xfrm>
            <a:off x="6838950" y="1600835"/>
            <a:ext cx="4629150" cy="4471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5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576580" y="1863725"/>
            <a:ext cx="4959350" cy="4351655"/>
          </a:xfrm>
        </p:spPr>
        <p:txBody>
          <a:bodyPr/>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a:t>除了时间Time和交易金额Amount两个特征，其余特征均经过PCA处理，</a:t>
            </a:r>
            <a:r>
              <a:rPr lang="zh-CN" altLang="en-US" sz="2000" u="sng"/>
              <a:t>数据的可解释性较差</a:t>
            </a:r>
            <a:endParaRPr lang="zh-CN" altLang="en-US" sz="2000" u="sng"/>
          </a:p>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u="sng"/>
              <a:t>没有刻意优化技术参数</a:t>
            </a:r>
            <a:r>
              <a:rPr lang="zh-CN" altLang="en-US" sz="2000"/>
              <a:t>，调整参数后的模型效果可能会优于现有模型</a:t>
            </a:r>
            <a:endParaRPr lang="zh-CN" altLang="en-US" sz="2000"/>
          </a:p>
          <a:p>
            <a:pPr marL="146050" indent="-162560" fontAlgn="auto">
              <a:lnSpc>
                <a:spcPct val="150000"/>
              </a:lnSpc>
              <a:extLst>
                <a:ext uri="{35155182-B16C-46BC-9424-99874614C6A1}">
                  <wpsdc:indentchars xmlns:wpsdc="http://www.wps.cn/officeDocument/2017/drawingmlCustomData" val="-64" checksum="405427340"/>
                  <wpsdc:marlchars xmlns:wpsdc="http://www.wps.cn/officeDocument/2017/drawingmlCustomData" val="64" checksum="1107311110"/>
                </a:ext>
              </a:extLst>
            </a:pPr>
            <a:r>
              <a:rPr lang="zh-CN" altLang="en-US" sz="2000"/>
              <a:t>由于时间精力有限，本文</a:t>
            </a:r>
            <a:r>
              <a:rPr lang="zh-CN" altLang="en-US" sz="2000" u="sng"/>
              <a:t>没有使用当下流行的支持向量机SVM和神经网络模型</a:t>
            </a:r>
            <a:endParaRPr lang="zh-CN" altLang="en-US" sz="2000"/>
          </a:p>
        </p:txBody>
      </p:sp>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sp>
        <p:nvSpPr>
          <p:cNvPr id="8" name="文本框 7"/>
          <p:cNvSpPr txBox="1"/>
          <p:nvPr/>
        </p:nvSpPr>
        <p:spPr>
          <a:xfrm>
            <a:off x="576469" y="527286"/>
            <a:ext cx="4506773" cy="460375"/>
          </a:xfrm>
          <a:prstGeom prst="rect">
            <a:avLst/>
          </a:prstGeom>
          <a:noFill/>
        </p:spPr>
        <p:txBody>
          <a:bodyPr wrap="square" rtlCol="0">
            <a:spAutoFit/>
          </a:bodyPr>
          <a:p>
            <a:pPr lvl="0">
              <a:defRPr/>
            </a:pPr>
            <a:r>
              <a:rPr lang="zh-CN" altLang="en-US" sz="2400" b="1" dirty="0">
                <a:solidFill>
                  <a:srgbClr val="9B0000"/>
                </a:solidFill>
              </a:rPr>
              <a:t>本文存在的不足</a:t>
            </a:r>
            <a:endParaRPr lang="zh-CN" altLang="en-US" sz="2400" b="1" dirty="0">
              <a:solidFill>
                <a:srgbClr val="9B0000"/>
              </a:solidFill>
            </a:endParaRPr>
          </a:p>
        </p:txBody>
      </p:sp>
      <p:cxnSp>
        <p:nvCxnSpPr>
          <p:cNvPr id="6" name="直接连接符 5"/>
          <p:cNvCxnSpPr/>
          <p:nvPr/>
        </p:nvCxnSpPr>
        <p:spPr>
          <a:xfrm>
            <a:off x="576469" y="1095547"/>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pic>
        <p:nvPicPr>
          <p:cNvPr id="3" name="图片 2" descr="bfcada65ly1gzbklo1utwj22yo1o01ky"/>
          <p:cNvPicPr>
            <a:picLocks noChangeAspect="1"/>
          </p:cNvPicPr>
          <p:nvPr/>
        </p:nvPicPr>
        <p:blipFill>
          <a:blip r:embed="rId1"/>
          <a:srcRect l="19444" b="1722"/>
          <a:stretch>
            <a:fillRect/>
          </a:stretch>
        </p:blipFill>
        <p:spPr>
          <a:xfrm>
            <a:off x="6095365" y="1859280"/>
            <a:ext cx="5440045" cy="3733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5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r>
              <a:rPr lang="zh-CN" altLang="en-US" sz="2400" b="1" dirty="0">
                <a:solidFill>
                  <a:srgbClr val="9B0000"/>
                </a:solidFill>
              </a:rPr>
              <a:t>本文的创新点</a:t>
            </a:r>
            <a:endParaRPr lang="zh-CN" altLang="en-US" sz="2400" b="1" dirty="0">
              <a:solidFill>
                <a:srgbClr val="9B0000"/>
              </a:solidFill>
            </a:endParaRPr>
          </a:p>
        </p:txBody>
      </p:sp>
      <p:grpSp>
        <p:nvGrpSpPr>
          <p:cNvPr id="9" name="组合 8"/>
          <p:cNvGrpSpPr/>
          <p:nvPr/>
        </p:nvGrpSpPr>
        <p:grpSpPr>
          <a:xfrm>
            <a:off x="576469" y="1987823"/>
            <a:ext cx="6018767" cy="3871169"/>
            <a:chOff x="576469" y="1789043"/>
            <a:chExt cx="6018767" cy="3871169"/>
          </a:xfrm>
        </p:grpSpPr>
        <p:sp>
          <p:nvSpPr>
            <p:cNvPr id="7" name="矩形 6"/>
            <p:cNvSpPr/>
            <p:nvPr/>
          </p:nvSpPr>
          <p:spPr>
            <a:xfrm>
              <a:off x="576469" y="1789043"/>
              <a:ext cx="2604053" cy="3871169"/>
            </a:xfrm>
            <a:prstGeom prst="rect">
              <a:avLst/>
            </a:prstGeom>
            <a:blipFill>
              <a:blip r:embed="rId1"/>
              <a:stretch>
                <a:fillRect l="-49208" r="-487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91183" y="1789043"/>
              <a:ext cx="2604053" cy="3871169"/>
            </a:xfrm>
            <a:prstGeom prst="rect">
              <a:avLst/>
            </a:prstGeom>
            <a:blipFill>
              <a:blip r:embed="rId2"/>
              <a:stretch>
                <a:fillRect l="-61794" r="-611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7020145" y="2261742"/>
            <a:ext cx="4538871" cy="3322955"/>
          </a:xfrm>
          <a:prstGeom prst="rect">
            <a:avLst/>
          </a:prstGeom>
          <a:noFill/>
        </p:spPr>
        <p:txBody>
          <a:bodyPr wrap="square" rtlCol="0">
            <a:spAutoFit/>
          </a:bodyPr>
          <a:lstStyle/>
          <a:p>
            <a:pPr marL="342900" indent="-342900">
              <a:lnSpc>
                <a:spcPct val="150000"/>
              </a:lnSpc>
              <a:buFont typeface="Arial" panose="020B0604020202090204" pitchFamily="34" charset="0"/>
              <a:buChar char="•"/>
            </a:pPr>
            <a:r>
              <a:rPr lang="zh-CN" altLang="en-US" sz="2000" dirty="0">
                <a:latin typeface="+mj-lt"/>
                <a:cs typeface="+mj-lt"/>
                <a:sym typeface="+mn-ea"/>
              </a:rPr>
              <a:t>本文</a:t>
            </a:r>
            <a:r>
              <a:rPr lang="zh-CN" altLang="en-US" sz="2000" b="1" dirty="0">
                <a:latin typeface="+mj-lt"/>
                <a:cs typeface="+mj-lt"/>
                <a:sym typeface="+mn-ea"/>
              </a:rPr>
              <a:t>对处理不平衡数据的方法进行了深度挖掘</a:t>
            </a:r>
            <a:r>
              <a:rPr lang="zh-CN" altLang="en-US" sz="2000" dirty="0">
                <a:latin typeface="+mj-lt"/>
                <a:cs typeface="+mj-lt"/>
                <a:sym typeface="+mn-ea"/>
              </a:rPr>
              <a:t>，结合随机过采样、随机欠采样、</a:t>
            </a:r>
            <a:r>
              <a:rPr lang="en-US" altLang="zh-CN" sz="2000" dirty="0">
                <a:latin typeface="+mj-lt"/>
                <a:cs typeface="+mj-lt"/>
                <a:sym typeface="+mn-ea"/>
              </a:rPr>
              <a:t>SMOTE</a:t>
            </a:r>
            <a:r>
              <a:rPr lang="zh-CN" altLang="en-US" sz="2000" dirty="0">
                <a:latin typeface="+mj-lt"/>
                <a:cs typeface="+mj-lt"/>
                <a:sym typeface="+mn-ea"/>
              </a:rPr>
              <a:t>过采样、自适应合成采样</a:t>
            </a:r>
            <a:r>
              <a:rPr lang="en-US" altLang="zh-CN" sz="2000" dirty="0">
                <a:latin typeface="+mj-lt"/>
                <a:cs typeface="+mj-lt"/>
                <a:sym typeface="+mn-ea"/>
              </a:rPr>
              <a:t>ADASYN</a:t>
            </a:r>
            <a:r>
              <a:rPr lang="zh-CN" altLang="en-US" sz="2000" dirty="0">
                <a:latin typeface="+mj-lt"/>
                <a:cs typeface="+mj-lt"/>
                <a:sym typeface="+mn-ea"/>
              </a:rPr>
              <a:t>四种处理不平衡数据的方法，</a:t>
            </a:r>
            <a:r>
              <a:rPr lang="zh-CN" altLang="en-US" sz="2000" dirty="0">
                <a:latin typeface="+mj-lt"/>
                <a:cs typeface="+mj-lt"/>
              </a:rPr>
              <a:t>研究</a:t>
            </a:r>
            <a:r>
              <a:rPr lang="zh-CN" altLang="en-US" sz="2000" b="1" dirty="0">
                <a:latin typeface="+mj-lt"/>
                <a:cs typeface="+mj-lt"/>
                <a:sym typeface="+mn-ea"/>
              </a:rPr>
              <a:t>随机森林</a:t>
            </a:r>
            <a:r>
              <a:rPr lang="zh-CN" altLang="en-US" sz="2000" dirty="0">
                <a:latin typeface="+mj-lt"/>
                <a:cs typeface="+mj-lt"/>
                <a:sym typeface="+mn-ea"/>
              </a:rPr>
              <a:t>和</a:t>
            </a:r>
            <a:r>
              <a:rPr lang="zh-CN" altLang="en-US" sz="2000" b="1" dirty="0">
                <a:latin typeface="+mj-lt"/>
                <a:cs typeface="+mj-lt"/>
                <a:sym typeface="+mn-ea"/>
              </a:rPr>
              <a:t>逻辑回归</a:t>
            </a:r>
            <a:r>
              <a:rPr lang="zh-CN" altLang="en-US" sz="2000" dirty="0">
                <a:latin typeface="+mj-lt"/>
                <a:cs typeface="+mj-lt"/>
                <a:sym typeface="+mn-ea"/>
              </a:rPr>
              <a:t>算法</a:t>
            </a:r>
            <a:r>
              <a:rPr lang="zh-CN" altLang="en-US" sz="2000" dirty="0">
                <a:latin typeface="+mj-lt"/>
                <a:cs typeface="+mj-lt"/>
              </a:rPr>
              <a:t>对处理信用卡欺诈问题的优劣。</a:t>
            </a:r>
            <a:endParaRPr lang="zh-CN" altLang="en-US" sz="2000" dirty="0">
              <a:latin typeface="+mj-lt"/>
              <a:cs typeface="+mj-lt"/>
            </a:endParaRPr>
          </a:p>
        </p:txBody>
      </p:sp>
      <p:sp>
        <p:nvSpPr>
          <p:cNvPr id="3" name="灯片编号占位符 2"/>
          <p:cNvSpPr>
            <a:spLocks noGrp="1"/>
          </p:cNvSpPr>
          <p:nvPr>
            <p:ph type="sldNum" sz="quarter" idx="12"/>
          </p:nvPr>
        </p:nvSpPr>
        <p:spPr>
          <a:xfrm>
            <a:off x="8610600" y="6369050"/>
            <a:ext cx="2743200" cy="365125"/>
          </a:xfrm>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0"/>
            <a:ext cx="4651513" cy="6858000"/>
            <a:chOff x="0" y="0"/>
            <a:chExt cx="4651513" cy="6858000"/>
          </a:xfrm>
        </p:grpSpPr>
        <p:grpSp>
          <p:nvGrpSpPr>
            <p:cNvPr id="13" name="组合 12"/>
            <p:cNvGrpSpPr/>
            <p:nvPr/>
          </p:nvGrpSpPr>
          <p:grpSpPr>
            <a:xfrm>
              <a:off x="0" y="0"/>
              <a:ext cx="4651513" cy="6858000"/>
              <a:chOff x="0" y="0"/>
              <a:chExt cx="4651513" cy="6858000"/>
            </a:xfrm>
          </p:grpSpPr>
          <p:sp>
            <p:nvSpPr>
              <p:cNvPr id="5" name="矩形 4"/>
              <p:cNvSpPr/>
              <p:nvPr/>
            </p:nvSpPr>
            <p:spPr>
              <a:xfrm>
                <a:off x="0" y="0"/>
                <a:ext cx="4651513" cy="6858000"/>
              </a:xfrm>
              <a:prstGeom prst="rect">
                <a:avLst/>
              </a:prstGeom>
              <a:solidFill>
                <a:srgbClr val="9B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595662" y="4081670"/>
                <a:ext cx="923330" cy="2544418"/>
              </a:xfrm>
              <a:prstGeom prst="rect">
                <a:avLst/>
              </a:prstGeom>
              <a:noFill/>
            </p:spPr>
            <p:txBody>
              <a:bodyPr vert="eaVert" wrap="square" rtlCol="0">
                <a:spAutoFit/>
              </a:bodyPr>
              <a:lstStyle/>
              <a:p>
                <a:pPr algn="ctr"/>
                <a:r>
                  <a:rPr lang="en-US" altLang="zh-CN" sz="4800" b="1" dirty="0">
                    <a:solidFill>
                      <a:schemeClr val="bg1"/>
                    </a:solidFill>
                  </a:rPr>
                  <a:t>Content</a:t>
                </a:r>
                <a:endParaRPr lang="zh-CN" altLang="en-US" sz="4800" b="1" dirty="0">
                  <a:solidFill>
                    <a:schemeClr val="bg1"/>
                  </a:solidFill>
                </a:endParaRPr>
              </a:p>
            </p:txBody>
          </p:sp>
        </p:grpSp>
        <p:sp>
          <p:nvSpPr>
            <p:cNvPr id="7" name="矩形 6"/>
            <p:cNvSpPr/>
            <p:nvPr/>
          </p:nvSpPr>
          <p:spPr>
            <a:xfrm>
              <a:off x="808382" y="1782419"/>
              <a:ext cx="3045613" cy="164658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b="1" dirty="0"/>
                <a:t>目录</a:t>
              </a:r>
              <a:endParaRPr lang="zh-CN" altLang="en-US" sz="7200" b="1" dirty="0"/>
            </a:p>
          </p:txBody>
        </p:sp>
      </p:grpSp>
      <p:grpSp>
        <p:nvGrpSpPr>
          <p:cNvPr id="32" name="组合 31"/>
          <p:cNvGrpSpPr/>
          <p:nvPr/>
        </p:nvGrpSpPr>
        <p:grpSpPr>
          <a:xfrm>
            <a:off x="5247863" y="1674861"/>
            <a:ext cx="6418877" cy="3929268"/>
            <a:chOff x="5247396" y="1663149"/>
            <a:chExt cx="6418877" cy="3929268"/>
          </a:xfrm>
        </p:grpSpPr>
        <p:cxnSp>
          <p:nvCxnSpPr>
            <p:cNvPr id="16" name="直接连接符 15"/>
            <p:cNvCxnSpPr/>
            <p:nvPr/>
          </p:nvCxnSpPr>
          <p:spPr>
            <a:xfrm>
              <a:off x="6481452" y="1663149"/>
              <a:ext cx="0" cy="3929268"/>
            </a:xfrm>
            <a:prstGeom prst="line">
              <a:avLst/>
            </a:prstGeom>
            <a:ln>
              <a:solidFill>
                <a:srgbClr val="9B0000"/>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408565" y="2292623"/>
              <a:ext cx="145774" cy="145774"/>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247396" y="2156695"/>
              <a:ext cx="893381" cy="461665"/>
            </a:xfrm>
            <a:prstGeom prst="rect">
              <a:avLst/>
            </a:prstGeom>
            <a:noFill/>
          </p:spPr>
          <p:txBody>
            <a:bodyPr wrap="square" rtlCol="0">
              <a:spAutoFit/>
            </a:bodyPr>
            <a:lstStyle/>
            <a:p>
              <a:pPr algn="ctr"/>
              <a:r>
                <a:rPr lang="en-US" altLang="zh-CN" sz="2400" b="1" dirty="0">
                  <a:solidFill>
                    <a:srgbClr val="9B0000"/>
                  </a:solidFill>
                </a:rPr>
                <a:t>01</a:t>
              </a:r>
              <a:endParaRPr lang="zh-CN" altLang="en-US" sz="2400" b="1" dirty="0">
                <a:solidFill>
                  <a:srgbClr val="9B0000"/>
                </a:solidFill>
              </a:endParaRPr>
            </a:p>
          </p:txBody>
        </p:sp>
        <p:sp>
          <p:nvSpPr>
            <p:cNvPr id="28" name="文本框 27"/>
            <p:cNvSpPr txBox="1"/>
            <p:nvPr/>
          </p:nvSpPr>
          <p:spPr>
            <a:xfrm>
              <a:off x="7159500" y="2156695"/>
              <a:ext cx="4506773" cy="460375"/>
            </a:xfrm>
            <a:prstGeom prst="rect">
              <a:avLst/>
            </a:prstGeom>
            <a:noFill/>
          </p:spPr>
          <p:txBody>
            <a:bodyPr wrap="square" rtlCol="0">
              <a:spAutoFit/>
            </a:bodyPr>
            <a:lstStyle/>
            <a:p>
              <a:r>
                <a:rPr lang="zh-CN" altLang="en-US" sz="2400" b="1" dirty="0">
                  <a:solidFill>
                    <a:srgbClr val="9B0000"/>
                  </a:solidFill>
                </a:rPr>
                <a:t>研究的背景及意义</a:t>
              </a:r>
              <a:endParaRPr lang="zh-CN" altLang="en-US" sz="2400" b="1" dirty="0">
                <a:solidFill>
                  <a:srgbClr val="9B0000"/>
                </a:solidFill>
              </a:endParaRPr>
            </a:p>
          </p:txBody>
        </p:sp>
      </p:grpSp>
      <p:grpSp>
        <p:nvGrpSpPr>
          <p:cNvPr id="33" name="组合 32"/>
          <p:cNvGrpSpPr/>
          <p:nvPr/>
        </p:nvGrpSpPr>
        <p:grpSpPr>
          <a:xfrm>
            <a:off x="5251207" y="3076618"/>
            <a:ext cx="5461542" cy="461666"/>
            <a:chOff x="5247397" y="3051218"/>
            <a:chExt cx="5461542" cy="461666"/>
          </a:xfrm>
        </p:grpSpPr>
        <p:sp>
          <p:nvSpPr>
            <p:cNvPr id="20" name="椭圆 19"/>
            <p:cNvSpPr/>
            <p:nvPr/>
          </p:nvSpPr>
          <p:spPr>
            <a:xfrm>
              <a:off x="6408565" y="3209165"/>
              <a:ext cx="145774" cy="145774"/>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247397" y="3051219"/>
              <a:ext cx="893381" cy="461665"/>
            </a:xfrm>
            <a:prstGeom prst="rect">
              <a:avLst/>
            </a:prstGeom>
            <a:noFill/>
          </p:spPr>
          <p:txBody>
            <a:bodyPr wrap="square" rtlCol="0">
              <a:spAutoFit/>
            </a:bodyPr>
            <a:lstStyle/>
            <a:p>
              <a:pPr algn="ctr"/>
              <a:r>
                <a:rPr lang="en-US" altLang="zh-CN" sz="2400" b="1" dirty="0">
                  <a:solidFill>
                    <a:srgbClr val="9B0000"/>
                  </a:solidFill>
                </a:rPr>
                <a:t>02</a:t>
              </a:r>
              <a:endParaRPr lang="zh-CN" altLang="en-US" sz="2400" b="1" dirty="0">
                <a:solidFill>
                  <a:srgbClr val="9B0000"/>
                </a:solidFill>
              </a:endParaRPr>
            </a:p>
          </p:txBody>
        </p:sp>
        <p:sp>
          <p:nvSpPr>
            <p:cNvPr id="29" name="文本框 28"/>
            <p:cNvSpPr txBox="1"/>
            <p:nvPr/>
          </p:nvSpPr>
          <p:spPr>
            <a:xfrm>
              <a:off x="7156325" y="3051218"/>
              <a:ext cx="3552614" cy="460375"/>
            </a:xfrm>
            <a:prstGeom prst="rect">
              <a:avLst/>
            </a:prstGeom>
            <a:noFill/>
          </p:spPr>
          <p:txBody>
            <a:bodyPr wrap="square" rtlCol="0">
              <a:spAutoFit/>
            </a:bodyPr>
            <a:lstStyle/>
            <a:p>
              <a:r>
                <a:rPr lang="zh-CN" altLang="en-US" sz="2400" b="1" dirty="0">
                  <a:solidFill>
                    <a:srgbClr val="9B0000"/>
                  </a:solidFill>
                </a:rPr>
                <a:t>数据分析</a:t>
              </a:r>
              <a:endParaRPr lang="zh-CN" altLang="en-US" sz="2400" b="1" dirty="0">
                <a:solidFill>
                  <a:srgbClr val="9B0000"/>
                </a:solidFill>
              </a:endParaRPr>
            </a:p>
          </p:txBody>
        </p:sp>
      </p:grpSp>
      <p:grpSp>
        <p:nvGrpSpPr>
          <p:cNvPr id="34" name="组合 33"/>
          <p:cNvGrpSpPr/>
          <p:nvPr/>
        </p:nvGrpSpPr>
        <p:grpSpPr>
          <a:xfrm>
            <a:off x="5238395" y="3985113"/>
            <a:ext cx="5485149" cy="461665"/>
            <a:chOff x="5235855" y="3945743"/>
            <a:chExt cx="5485149" cy="461665"/>
          </a:xfrm>
        </p:grpSpPr>
        <p:sp>
          <p:nvSpPr>
            <p:cNvPr id="21" name="椭圆 20"/>
            <p:cNvSpPr/>
            <p:nvPr/>
          </p:nvSpPr>
          <p:spPr>
            <a:xfrm>
              <a:off x="6408565" y="4103689"/>
              <a:ext cx="145774" cy="145774"/>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235855" y="3945743"/>
              <a:ext cx="893381" cy="461665"/>
            </a:xfrm>
            <a:prstGeom prst="rect">
              <a:avLst/>
            </a:prstGeom>
            <a:noFill/>
          </p:spPr>
          <p:txBody>
            <a:bodyPr wrap="square" rtlCol="0">
              <a:spAutoFit/>
            </a:bodyPr>
            <a:lstStyle/>
            <a:p>
              <a:pPr algn="ctr"/>
              <a:r>
                <a:rPr lang="en-US" altLang="zh-CN" sz="2400" b="1" dirty="0">
                  <a:solidFill>
                    <a:srgbClr val="9B0000"/>
                  </a:solidFill>
                </a:rPr>
                <a:t>03</a:t>
              </a:r>
              <a:endParaRPr lang="zh-CN" altLang="en-US" sz="2400" b="1" dirty="0">
                <a:solidFill>
                  <a:srgbClr val="9B0000"/>
                </a:solidFill>
              </a:endParaRPr>
            </a:p>
          </p:txBody>
        </p:sp>
        <p:sp>
          <p:nvSpPr>
            <p:cNvPr id="30" name="文本框 29"/>
            <p:cNvSpPr txBox="1"/>
            <p:nvPr/>
          </p:nvSpPr>
          <p:spPr>
            <a:xfrm>
              <a:off x="7168390" y="3945743"/>
              <a:ext cx="3552614" cy="460375"/>
            </a:xfrm>
            <a:prstGeom prst="rect">
              <a:avLst/>
            </a:prstGeom>
            <a:noFill/>
          </p:spPr>
          <p:txBody>
            <a:bodyPr wrap="square" rtlCol="0">
              <a:spAutoFit/>
            </a:bodyPr>
            <a:lstStyle/>
            <a:p>
              <a:r>
                <a:rPr lang="zh-CN" altLang="en-US" sz="2400" b="1" dirty="0">
                  <a:solidFill>
                    <a:srgbClr val="9B0000"/>
                  </a:solidFill>
                </a:rPr>
                <a:t>建模分析</a:t>
              </a:r>
              <a:endParaRPr lang="zh-CN" altLang="en-US" sz="2400" b="1" dirty="0">
                <a:solidFill>
                  <a:srgbClr val="9B0000"/>
                </a:solidFill>
              </a:endParaRPr>
            </a:p>
          </p:txBody>
        </p:sp>
      </p:grpSp>
      <p:grpSp>
        <p:nvGrpSpPr>
          <p:cNvPr id="35" name="组合 34"/>
          <p:cNvGrpSpPr/>
          <p:nvPr/>
        </p:nvGrpSpPr>
        <p:grpSpPr>
          <a:xfrm>
            <a:off x="5249936" y="4896782"/>
            <a:ext cx="5473608" cy="461665"/>
            <a:chOff x="5247396" y="4840267"/>
            <a:chExt cx="5473608" cy="461665"/>
          </a:xfrm>
        </p:grpSpPr>
        <p:sp>
          <p:nvSpPr>
            <p:cNvPr id="22" name="椭圆 21"/>
            <p:cNvSpPr/>
            <p:nvPr/>
          </p:nvSpPr>
          <p:spPr>
            <a:xfrm>
              <a:off x="6408565" y="4976190"/>
              <a:ext cx="145774" cy="145774"/>
            </a:xfrm>
            <a:prstGeom prst="ellipse">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247396" y="4840267"/>
              <a:ext cx="893381" cy="461665"/>
            </a:xfrm>
            <a:prstGeom prst="rect">
              <a:avLst/>
            </a:prstGeom>
            <a:noFill/>
          </p:spPr>
          <p:txBody>
            <a:bodyPr wrap="square" rtlCol="0">
              <a:spAutoFit/>
            </a:bodyPr>
            <a:lstStyle/>
            <a:p>
              <a:pPr algn="ctr"/>
              <a:r>
                <a:rPr lang="en-US" altLang="zh-CN" sz="2400" b="1" dirty="0">
                  <a:solidFill>
                    <a:srgbClr val="9B0000"/>
                  </a:solidFill>
                </a:rPr>
                <a:t>04</a:t>
              </a:r>
              <a:endParaRPr lang="zh-CN" altLang="en-US" sz="2400" b="1" dirty="0">
                <a:solidFill>
                  <a:srgbClr val="9B0000"/>
                </a:solidFill>
              </a:endParaRPr>
            </a:p>
          </p:txBody>
        </p:sp>
        <p:sp>
          <p:nvSpPr>
            <p:cNvPr id="31" name="文本框 30"/>
            <p:cNvSpPr txBox="1"/>
            <p:nvPr/>
          </p:nvSpPr>
          <p:spPr>
            <a:xfrm>
              <a:off x="7168390" y="4840267"/>
              <a:ext cx="3552614" cy="460375"/>
            </a:xfrm>
            <a:prstGeom prst="rect">
              <a:avLst/>
            </a:prstGeom>
            <a:noFill/>
          </p:spPr>
          <p:txBody>
            <a:bodyPr wrap="square" rtlCol="0">
              <a:spAutoFit/>
            </a:bodyPr>
            <a:lstStyle/>
            <a:p>
              <a:r>
                <a:rPr lang="zh-CN" altLang="en-US" sz="2400" b="1" dirty="0">
                  <a:solidFill>
                    <a:srgbClr val="9B0000"/>
                  </a:solidFill>
                </a:rPr>
                <a:t>结论与展望</a:t>
              </a:r>
              <a:endParaRPr lang="zh-CN" altLang="en-US" sz="2400" b="1" dirty="0">
                <a:solidFill>
                  <a:srgbClr val="9B0000"/>
                </a:solidFill>
              </a:endParaRPr>
            </a:p>
          </p:txBody>
        </p:sp>
      </p:grp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76"/>
    </mc:Choice>
    <mc:Fallback>
      <p:transition spd="slow" advClick="0" advTm="20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anim calcmode="lin" valueType="num">
                                      <p:cBhvr>
                                        <p:cTn id="14" dur="250" fill="hold"/>
                                        <p:tgtEl>
                                          <p:spTgt spid="32"/>
                                        </p:tgtEl>
                                        <p:attrNameLst>
                                          <p:attrName>ppt_x</p:attrName>
                                        </p:attrNameLst>
                                      </p:cBhvr>
                                      <p:tavLst>
                                        <p:tav tm="0">
                                          <p:val>
                                            <p:strVal val="#ppt_x"/>
                                          </p:val>
                                        </p:tav>
                                        <p:tav tm="100000">
                                          <p:val>
                                            <p:strVal val="#ppt_x"/>
                                          </p:val>
                                        </p:tav>
                                      </p:tavLst>
                                    </p:anim>
                                    <p:anim calcmode="lin" valueType="num">
                                      <p:cBhvr>
                                        <p:cTn id="15" dur="25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anim calcmode="lin" valueType="num">
                                      <p:cBhvr>
                                        <p:cTn id="20" dur="250" fill="hold"/>
                                        <p:tgtEl>
                                          <p:spTgt spid="33"/>
                                        </p:tgtEl>
                                        <p:attrNameLst>
                                          <p:attrName>ppt_x</p:attrName>
                                        </p:attrNameLst>
                                      </p:cBhvr>
                                      <p:tavLst>
                                        <p:tav tm="0">
                                          <p:val>
                                            <p:strVal val="#ppt_x"/>
                                          </p:val>
                                        </p:tav>
                                        <p:tav tm="100000">
                                          <p:val>
                                            <p:strVal val="#ppt_x"/>
                                          </p:val>
                                        </p:tav>
                                      </p:tavLst>
                                    </p:anim>
                                    <p:anim calcmode="lin" valueType="num">
                                      <p:cBhvr>
                                        <p:cTn id="21" dur="25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50"/>
                                        <p:tgtEl>
                                          <p:spTgt spid="34"/>
                                        </p:tgtEl>
                                      </p:cBhvr>
                                    </p:animEffect>
                                    <p:anim calcmode="lin" valueType="num">
                                      <p:cBhvr>
                                        <p:cTn id="26" dur="250" fill="hold"/>
                                        <p:tgtEl>
                                          <p:spTgt spid="34"/>
                                        </p:tgtEl>
                                        <p:attrNameLst>
                                          <p:attrName>ppt_x</p:attrName>
                                        </p:attrNameLst>
                                      </p:cBhvr>
                                      <p:tavLst>
                                        <p:tav tm="0">
                                          <p:val>
                                            <p:strVal val="#ppt_x"/>
                                          </p:val>
                                        </p:tav>
                                        <p:tav tm="100000">
                                          <p:val>
                                            <p:strVal val="#ppt_x"/>
                                          </p:val>
                                        </p:tav>
                                      </p:tavLst>
                                    </p:anim>
                                    <p:anim calcmode="lin" valueType="num">
                                      <p:cBhvr>
                                        <p:cTn id="27" dur="25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250"/>
                                        <p:tgtEl>
                                          <p:spTgt spid="35"/>
                                        </p:tgtEl>
                                      </p:cBhvr>
                                    </p:animEffect>
                                    <p:anim calcmode="lin" valueType="num">
                                      <p:cBhvr>
                                        <p:cTn id="32" dur="250" fill="hold"/>
                                        <p:tgtEl>
                                          <p:spTgt spid="35"/>
                                        </p:tgtEl>
                                        <p:attrNameLst>
                                          <p:attrName>ppt_x</p:attrName>
                                        </p:attrNameLst>
                                      </p:cBhvr>
                                      <p:tavLst>
                                        <p:tav tm="0">
                                          <p:val>
                                            <p:strVal val="#ppt_x"/>
                                          </p:val>
                                        </p:tav>
                                        <p:tav tm="100000">
                                          <p:val>
                                            <p:strVal val="#ppt_x"/>
                                          </p:val>
                                        </p:tav>
                                      </p:tavLst>
                                    </p:anim>
                                    <p:anim calcmode="lin" valueType="num">
                                      <p:cBhvr>
                                        <p:cTn id="33"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pPr lvl="0">
              <a:defRPr/>
            </a:pPr>
            <a:r>
              <a:rPr lang="zh-CN" altLang="en-US" sz="2400" b="1" dirty="0">
                <a:solidFill>
                  <a:srgbClr val="9B0000"/>
                </a:solidFill>
              </a:rPr>
              <a:t>参考文献</a:t>
            </a:r>
            <a:endParaRPr lang="zh-CN" altLang="en-US" sz="2400" b="1" dirty="0">
              <a:solidFill>
                <a:srgbClr val="9B0000"/>
              </a:solidFill>
            </a:endParaRPr>
          </a:p>
        </p:txBody>
      </p:sp>
      <p:grpSp>
        <p:nvGrpSpPr>
          <p:cNvPr id="9" name="组合 8"/>
          <p:cNvGrpSpPr/>
          <p:nvPr/>
        </p:nvGrpSpPr>
        <p:grpSpPr>
          <a:xfrm>
            <a:off x="576580" y="1395095"/>
            <a:ext cx="10930890" cy="5077460"/>
            <a:chOff x="1561548" y="1394967"/>
            <a:chExt cx="9923156" cy="5077526"/>
          </a:xfrm>
        </p:grpSpPr>
        <p:sp>
          <p:nvSpPr>
            <p:cNvPr id="7" name="矩形 6"/>
            <p:cNvSpPr/>
            <p:nvPr/>
          </p:nvSpPr>
          <p:spPr>
            <a:xfrm>
              <a:off x="1561548" y="1942980"/>
              <a:ext cx="1632225" cy="3938321"/>
            </a:xfrm>
            <a:prstGeom prst="rect">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87093" y="2724497"/>
              <a:ext cx="780525" cy="2375285"/>
            </a:xfrm>
            <a:prstGeom prst="rect">
              <a:avLst/>
            </a:prstGeom>
            <a:noFill/>
          </p:spPr>
          <p:txBody>
            <a:bodyPr vert="eaVert" wrap="square" rtlCol="0">
              <a:spAutoFit/>
            </a:bodyPr>
            <a:lstStyle/>
            <a:p>
              <a:r>
                <a:rPr lang="zh-CN" altLang="en-US" sz="4400" b="1" dirty="0">
                  <a:solidFill>
                    <a:schemeClr val="bg1"/>
                  </a:solidFill>
                </a:rPr>
                <a:t>参考文献</a:t>
              </a:r>
              <a:endParaRPr lang="zh-CN" altLang="en-US" sz="4400" b="1" dirty="0">
                <a:solidFill>
                  <a:schemeClr val="bg1"/>
                </a:solidFill>
              </a:endParaRPr>
            </a:p>
          </p:txBody>
        </p:sp>
        <p:sp>
          <p:nvSpPr>
            <p:cNvPr id="8" name="文本框 7"/>
            <p:cNvSpPr txBox="1"/>
            <p:nvPr/>
          </p:nvSpPr>
          <p:spPr>
            <a:xfrm>
              <a:off x="3428120" y="1394967"/>
              <a:ext cx="8056584" cy="5077526"/>
            </a:xfrm>
            <a:prstGeom prst="rect">
              <a:avLst/>
            </a:prstGeom>
            <a:noFill/>
          </p:spPr>
          <p:txBody>
            <a:bodyPr wrap="square" rtlCol="0">
              <a:spAutoFit/>
            </a:bodyPr>
            <a:lstStyle/>
            <a:p>
              <a:pPr>
                <a:lnSpc>
                  <a:spcPct val="150000"/>
                </a:lnSpc>
              </a:pPr>
              <a:r>
                <a:rPr sz="800" dirty="0">
                  <a:latin typeface="+mj-lt"/>
                  <a:cs typeface="+mj-lt"/>
                </a:rPr>
                <a:t>［1］王雅琼. 信用卡诈骗罪研究[D]. 上海: 华东政法大学, 2013.</a:t>
              </a:r>
              <a:endParaRPr sz="800" dirty="0">
                <a:latin typeface="+mj-lt"/>
                <a:cs typeface="+mj-lt"/>
              </a:endParaRPr>
            </a:p>
            <a:p>
              <a:pPr>
                <a:lnSpc>
                  <a:spcPct val="150000"/>
                </a:lnSpc>
              </a:pPr>
              <a:r>
                <a:rPr sz="800" dirty="0">
                  <a:latin typeface="+mj-lt"/>
                  <a:cs typeface="+mj-lt"/>
                </a:rPr>
                <a:t>［2］蒋亚平, 杨丰君. 浅谈数据挖掘在银行信用卡管理中的应用[J]. 时代报告(学术版) , 2012(12): 42.</a:t>
              </a:r>
              <a:endParaRPr sz="800" dirty="0">
                <a:latin typeface="+mj-lt"/>
                <a:cs typeface="+mj-lt"/>
              </a:endParaRPr>
            </a:p>
            <a:p>
              <a:pPr>
                <a:lnSpc>
                  <a:spcPct val="150000"/>
                </a:lnSpc>
              </a:pPr>
              <a:r>
                <a:rPr sz="800" dirty="0">
                  <a:latin typeface="+mj-lt"/>
                  <a:cs typeface="+mj-lt"/>
                </a:rPr>
                <a:t>［3］R. J. Bolton and D. J. Hand, Unsupervised profiling methods for fraud detection Conference on Credit Scoring and Credit Control, 2001.</a:t>
              </a:r>
              <a:endParaRPr sz="800" dirty="0">
                <a:latin typeface="+mj-lt"/>
                <a:cs typeface="+mj-lt"/>
              </a:endParaRPr>
            </a:p>
            <a:p>
              <a:pPr>
                <a:lnSpc>
                  <a:spcPct val="150000"/>
                </a:lnSpc>
              </a:pPr>
              <a:r>
                <a:rPr sz="800" dirty="0">
                  <a:latin typeface="+mj-lt"/>
                  <a:cs typeface="+mj-lt"/>
                </a:rPr>
                <a:t>［4］Ghosh, Sushmito, and Douglas L. Reilly. "Credit card fraud detection with a neural-network." System Sciences, 1994. Proceedings of the Twenty-Seventh Hawaii International Conference on. Vol. 3. IEEE, 1994.</a:t>
              </a:r>
              <a:endParaRPr sz="800" dirty="0">
                <a:latin typeface="+mj-lt"/>
                <a:cs typeface="+mj-lt"/>
              </a:endParaRPr>
            </a:p>
            <a:p>
              <a:pPr>
                <a:lnSpc>
                  <a:spcPct val="150000"/>
                </a:lnSpc>
              </a:pPr>
              <a:r>
                <a:rPr sz="800" dirty="0">
                  <a:latin typeface="+mj-lt"/>
                  <a:cs typeface="+mj-lt"/>
                </a:rPr>
                <a:t>［5］Srivastava, Abhinav, et al. "Credit card fraud detection using hidden Markov model." IEEE Transactions on dependable and secure computing 5.1 (2008): 37-48.</a:t>
              </a:r>
              <a:endParaRPr sz="800" dirty="0">
                <a:latin typeface="+mj-lt"/>
                <a:cs typeface="+mj-lt"/>
              </a:endParaRPr>
            </a:p>
            <a:p>
              <a:pPr>
                <a:lnSpc>
                  <a:spcPct val="150000"/>
                </a:lnSpc>
              </a:pPr>
              <a:r>
                <a:rPr sz="800" dirty="0">
                  <a:latin typeface="+mj-lt"/>
                  <a:cs typeface="+mj-lt"/>
                </a:rPr>
                <a:t>［6］Sahin, Y., and Ekrem Duman. "Detecting credit card fraud by decision trees and support vector machines." World Congress on Engineering 2012. July 4-6, 2012. London, UK.. Vol. 2188. International Association of Engineers, 2010.</a:t>
              </a:r>
              <a:endParaRPr sz="800" dirty="0">
                <a:latin typeface="+mj-lt"/>
                <a:cs typeface="+mj-lt"/>
              </a:endParaRPr>
            </a:p>
            <a:p>
              <a:pPr>
                <a:lnSpc>
                  <a:spcPct val="150000"/>
                </a:lnSpc>
              </a:pPr>
              <a:r>
                <a:rPr sz="800" dirty="0">
                  <a:latin typeface="+mj-lt"/>
                  <a:cs typeface="+mj-lt"/>
                </a:rPr>
                <a:t>［7］Mishra, Ankit, and Chaitanya Ghorpade. "Credit card fraud detection on the skewed data using various classification and ensemble techniques." 2018 IEEE International Students' Conference on Electrical, Electronics and Computer Science (SCEECS). IEEE, 2018: 1-5.</a:t>
              </a:r>
              <a:endParaRPr sz="800" dirty="0">
                <a:latin typeface="+mj-lt"/>
                <a:cs typeface="+mj-lt"/>
              </a:endParaRPr>
            </a:p>
            <a:p>
              <a:pPr>
                <a:lnSpc>
                  <a:spcPct val="150000"/>
                </a:lnSpc>
              </a:pPr>
              <a:r>
                <a:rPr sz="800" dirty="0">
                  <a:latin typeface="+mj-lt"/>
                  <a:cs typeface="+mj-lt"/>
                </a:rPr>
                <a:t>［8］Xuan, Shiyang, et al. "Random forest for credit card fraud detection." 2018 IEEE 15th international conference on networking, sensing and control (ICNSC). IEEE, 2018.</a:t>
              </a:r>
              <a:endParaRPr sz="800" dirty="0">
                <a:latin typeface="+mj-lt"/>
                <a:cs typeface="+mj-lt"/>
              </a:endParaRPr>
            </a:p>
            <a:p>
              <a:pPr>
                <a:lnSpc>
                  <a:spcPct val="150000"/>
                </a:lnSpc>
              </a:pPr>
              <a:r>
                <a:rPr sz="800" dirty="0">
                  <a:latin typeface="+mj-lt"/>
                  <a:cs typeface="+mj-lt"/>
                </a:rPr>
                <a:t>［9］吴婷. 数据挖掘在信用卡欺诈识别上的应用研究[D]. 南京: 东南大学, 2006.</a:t>
              </a:r>
              <a:endParaRPr sz="800" dirty="0">
                <a:latin typeface="+mj-lt"/>
                <a:cs typeface="+mj-lt"/>
              </a:endParaRPr>
            </a:p>
            <a:p>
              <a:pPr>
                <a:lnSpc>
                  <a:spcPct val="150000"/>
                </a:lnSpc>
              </a:pPr>
              <a:r>
                <a:rPr sz="800" dirty="0">
                  <a:latin typeface="+mj-lt"/>
                  <a:cs typeface="+mj-lt"/>
                </a:rPr>
                <a:t>［10］杨玺. 基于支持向量机的信用卡欺诈检测研究[D]. 硕士学位论文]. 成都: 四川师范大学, 2008.</a:t>
              </a:r>
              <a:endParaRPr sz="800" dirty="0">
                <a:latin typeface="+mj-lt"/>
                <a:cs typeface="+mj-lt"/>
              </a:endParaRPr>
            </a:p>
            <a:p>
              <a:pPr>
                <a:lnSpc>
                  <a:spcPct val="150000"/>
                </a:lnSpc>
              </a:pPr>
              <a:r>
                <a:rPr sz="800" dirty="0">
                  <a:latin typeface="+mj-lt"/>
                  <a:cs typeface="+mj-lt"/>
                </a:rPr>
                <a:t>［11］刘艳红. SVDD 算法研究及在信用卡欺诈检测中的应用[D]. 硕士学位论文]. 镇江: 江苏大学, 2010.</a:t>
              </a:r>
              <a:endParaRPr sz="800" dirty="0">
                <a:latin typeface="+mj-lt"/>
                <a:cs typeface="+mj-lt"/>
              </a:endParaRPr>
            </a:p>
            <a:p>
              <a:pPr>
                <a:lnSpc>
                  <a:spcPct val="150000"/>
                </a:lnSpc>
              </a:pPr>
              <a:r>
                <a:rPr sz="800" dirty="0">
                  <a:latin typeface="+mj-lt"/>
                  <a:cs typeface="+mj-lt"/>
                </a:rPr>
                <a:t>［12］陈冠宇. 基于kNN-Smote-LSTM 的信用卡欺诈风险检测网络模型[D]. 浙江工商大学, 2018.</a:t>
              </a:r>
              <a:endParaRPr sz="800" dirty="0">
                <a:latin typeface="+mj-lt"/>
                <a:cs typeface="+mj-lt"/>
              </a:endParaRPr>
            </a:p>
            <a:p>
              <a:pPr>
                <a:lnSpc>
                  <a:spcPct val="150000"/>
                </a:lnSpc>
              </a:pPr>
              <a:r>
                <a:rPr sz="800" dirty="0">
                  <a:latin typeface="+mj-lt"/>
                  <a:cs typeface="+mj-lt"/>
                </a:rPr>
                <a:t>［13］琚春华, 陈冠宇, 鲍福光. 基于 kNN-Smote-LSTM 的消费金融风险检测模型[J]. 系统科学与数学, 2021, 41(2): 481.</a:t>
              </a:r>
              <a:endParaRPr sz="800" dirty="0">
                <a:latin typeface="+mj-lt"/>
                <a:cs typeface="+mj-lt"/>
              </a:endParaRPr>
            </a:p>
            <a:p>
              <a:pPr>
                <a:lnSpc>
                  <a:spcPct val="150000"/>
                </a:lnSpc>
              </a:pPr>
              <a:r>
                <a:rPr sz="800" dirty="0">
                  <a:latin typeface="+mj-lt"/>
                  <a:cs typeface="+mj-lt"/>
                </a:rPr>
                <a:t>［14］黄勇新. 基于深度森林的信用卡欺诈检测研究[D]. 暨南大学, 2020.</a:t>
              </a:r>
              <a:endParaRPr sz="800" dirty="0">
                <a:latin typeface="+mj-lt"/>
                <a:cs typeface="+mj-lt"/>
              </a:endParaRPr>
            </a:p>
            <a:p>
              <a:pPr>
                <a:lnSpc>
                  <a:spcPct val="150000"/>
                </a:lnSpc>
              </a:pPr>
              <a:r>
                <a:rPr sz="800" dirty="0">
                  <a:latin typeface="+mj-lt"/>
                  <a:cs typeface="+mj-lt"/>
                </a:rPr>
                <a:t>［15］Chawla N V, Bowyer K W, Hall L O, et al. SMOTE: synthetic minority over-sampling technique[J]. Journal of artificial intelligence research, 2002, 16: 321-357.</a:t>
              </a:r>
              <a:endParaRPr sz="800" dirty="0">
                <a:latin typeface="+mj-lt"/>
                <a:cs typeface="+mj-lt"/>
              </a:endParaRPr>
            </a:p>
            <a:p>
              <a:pPr>
                <a:lnSpc>
                  <a:spcPct val="150000"/>
                </a:lnSpc>
              </a:pPr>
              <a:r>
                <a:rPr sz="800" dirty="0">
                  <a:latin typeface="+mj-lt"/>
                  <a:cs typeface="+mj-lt"/>
                </a:rPr>
                <a:t>［16］Brandt J, Lanzén E. A Comparative Review of SMOTE and ADASYN in Imbalanced Data Classification[J]. 2021.</a:t>
              </a:r>
              <a:endParaRPr sz="800" dirty="0">
                <a:latin typeface="+mj-lt"/>
                <a:cs typeface="+mj-lt"/>
              </a:endParaRPr>
            </a:p>
            <a:p>
              <a:pPr>
                <a:lnSpc>
                  <a:spcPct val="150000"/>
                </a:lnSpc>
              </a:pPr>
              <a:r>
                <a:rPr sz="800" dirty="0">
                  <a:latin typeface="+mj-lt"/>
                  <a:cs typeface="+mj-lt"/>
                </a:rPr>
                <a:t>［17］He H, Bai Y, Garcia E A, et al. ADASYN: Adaptive synthetic sampling approach for imbalanced learning[C]//2008 IEEE international joint conference on neural networks (IEEE world congress on computational intelligence). IEEE, 2008: 1322-1328.</a:t>
              </a:r>
              <a:endParaRPr sz="800" dirty="0">
                <a:latin typeface="+mj-lt"/>
                <a:cs typeface="+mj-lt"/>
              </a:endParaRPr>
            </a:p>
            <a:p>
              <a:pPr>
                <a:lnSpc>
                  <a:spcPct val="150000"/>
                </a:lnSpc>
              </a:pPr>
              <a:r>
                <a:rPr sz="800" dirty="0">
                  <a:latin typeface="+mj-lt"/>
                  <a:cs typeface="+mj-lt"/>
                </a:rPr>
                <a:t>［18］Hosmer Jr D W, Lemeshow S, Sturdivant R X. Applied logistic regression[M]. John Wiley &amp; Sons, 2013.</a:t>
              </a:r>
              <a:endParaRPr sz="800" dirty="0">
                <a:latin typeface="+mj-lt"/>
                <a:cs typeface="+mj-lt"/>
              </a:endParaRPr>
            </a:p>
            <a:p>
              <a:pPr>
                <a:lnSpc>
                  <a:spcPct val="150000"/>
                </a:lnSpc>
              </a:pPr>
              <a:r>
                <a:rPr sz="800" dirty="0">
                  <a:latin typeface="+mj-lt"/>
                  <a:cs typeface="+mj-lt"/>
                </a:rPr>
                <a:t>［19］王天健. 基于随机森林的信用卡欺诈检测研究[D]. 哈尔滨理工大学, 2020.</a:t>
              </a:r>
              <a:endParaRPr sz="800" dirty="0">
                <a:latin typeface="+mj-lt"/>
                <a:cs typeface="+mj-lt"/>
              </a:endParaRPr>
            </a:p>
            <a:p>
              <a:pPr>
                <a:lnSpc>
                  <a:spcPct val="150000"/>
                </a:lnSpc>
              </a:pPr>
              <a:r>
                <a:rPr sz="800" dirty="0">
                  <a:latin typeface="+mj-lt"/>
                  <a:cs typeface="+mj-lt"/>
                </a:rPr>
                <a:t>［20］Breiman L. Random forests[J]. Machine Learning, 2001, 45(1): 5-32.</a:t>
              </a:r>
              <a:endParaRPr sz="800" dirty="0">
                <a:latin typeface="+mj-lt"/>
                <a:cs typeface="+mj-lt"/>
              </a:endParaRPr>
            </a:p>
            <a:p>
              <a:pPr>
                <a:lnSpc>
                  <a:spcPct val="150000"/>
                </a:lnSpc>
              </a:pPr>
              <a:r>
                <a:rPr sz="800" dirty="0">
                  <a:latin typeface="+mj-lt"/>
                  <a:cs typeface="+mj-lt"/>
                </a:rPr>
                <a:t>［21］R. Sailusha, V. Gnaneswar, R. Ramesh and G. R. Rao, "Credit Card Fraud Detection Using Machine Learning," 2020 4th International Conference on Intelligent Computing and Control Systems (ICICCS), 2020, pp. 1264-1270</a:t>
              </a:r>
              <a:endParaRPr sz="800" dirty="0">
                <a:latin typeface="+mj-lt"/>
                <a:cs typeface="+mj-lt"/>
              </a:endParaRPr>
            </a:p>
            <a:p>
              <a:pPr>
                <a:lnSpc>
                  <a:spcPct val="150000"/>
                </a:lnSpc>
              </a:pPr>
              <a:r>
                <a:rPr sz="800" dirty="0">
                  <a:latin typeface="+mj-lt"/>
                  <a:cs typeface="+mj-lt"/>
                </a:rPr>
                <a:t>［22］谢声和. 信用卡欺诈检测的机器学习方法比较[D]. 华中师范大学, 2020.</a:t>
              </a:r>
              <a:endParaRPr sz="800" dirty="0">
                <a:latin typeface="+mj-lt"/>
                <a:cs typeface="+mj-lt"/>
              </a:endParaRPr>
            </a:p>
          </p:txBody>
        </p:sp>
      </p:grpSp>
      <p:sp>
        <p:nvSpPr>
          <p:cNvPr id="10" name="灯片编号占位符 9"/>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4161182"/>
            <a:ext cx="12192000" cy="1815548"/>
          </a:xfrm>
          <a:prstGeom prst="rect">
            <a:avLst/>
          </a:prstGeom>
          <a:solidFill>
            <a:srgbClr val="9B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58277" y="2726685"/>
            <a:ext cx="7527234" cy="768350"/>
          </a:xfrm>
          <a:prstGeom prst="rect">
            <a:avLst/>
          </a:prstGeom>
          <a:noFill/>
        </p:spPr>
        <p:txBody>
          <a:bodyPr wrap="square" rtlCol="0">
            <a:spAutoFit/>
          </a:bodyPr>
          <a:lstStyle/>
          <a:p>
            <a:pPr algn="ctr"/>
            <a:r>
              <a:rPr lang="zh-CN" altLang="en-US" sz="4400" b="1" dirty="0">
                <a:solidFill>
                  <a:srgbClr val="9B0000"/>
                </a:solidFill>
                <a:latin typeface="幼圆" panose="02010509060101010101" pitchFamily="49" charset="-122"/>
                <a:ea typeface="幼圆" panose="02010509060101010101" pitchFamily="49" charset="-122"/>
              </a:rPr>
              <a:t>谢谢！</a:t>
            </a:r>
            <a:endParaRPr lang="zh-CN" altLang="en-US" sz="4400" b="1" dirty="0">
              <a:solidFill>
                <a:srgbClr val="9B0000"/>
              </a:solidFill>
              <a:latin typeface="幼圆" panose="02010509060101010101" pitchFamily="49" charset="-122"/>
              <a:ea typeface="幼圆" panose="02010509060101010101" pitchFamily="49" charset="-122"/>
            </a:endParaRPr>
          </a:p>
        </p:txBody>
      </p:sp>
      <p:grpSp>
        <p:nvGrpSpPr>
          <p:cNvPr id="22" name="组合 21"/>
          <p:cNvGrpSpPr/>
          <p:nvPr/>
        </p:nvGrpSpPr>
        <p:grpSpPr>
          <a:xfrm>
            <a:off x="1921565" y="4505740"/>
            <a:ext cx="8004312" cy="999305"/>
            <a:chOff x="1921565" y="4505740"/>
            <a:chExt cx="8004312" cy="999305"/>
          </a:xfrm>
        </p:grpSpPr>
        <p:sp>
          <p:nvSpPr>
            <p:cNvPr id="14" name="文本框 13"/>
            <p:cNvSpPr txBox="1"/>
            <p:nvPr/>
          </p:nvSpPr>
          <p:spPr>
            <a:xfrm>
              <a:off x="1921565" y="4505740"/>
              <a:ext cx="2888974" cy="398780"/>
            </a:xfrm>
            <a:prstGeom prst="rect">
              <a:avLst/>
            </a:prstGeom>
            <a:noFill/>
          </p:spPr>
          <p:txBody>
            <a:bodyPr wrap="square" rtlCol="0">
              <a:spAutoFit/>
            </a:bodyPr>
            <a:lstStyle/>
            <a:p>
              <a:r>
                <a:rPr lang="zh-CN" altLang="en-US" sz="2000" b="1" dirty="0">
                  <a:solidFill>
                    <a:schemeClr val="bg1"/>
                  </a:solidFill>
                </a:rPr>
                <a:t>专业：统计</a:t>
              </a:r>
              <a:endParaRPr lang="zh-CN" altLang="en-US" sz="2000" b="1" dirty="0">
                <a:solidFill>
                  <a:schemeClr val="bg1"/>
                </a:solidFill>
              </a:endParaRPr>
            </a:p>
          </p:txBody>
        </p:sp>
        <p:sp>
          <p:nvSpPr>
            <p:cNvPr id="15" name="文本框 14"/>
            <p:cNvSpPr txBox="1"/>
            <p:nvPr/>
          </p:nvSpPr>
          <p:spPr>
            <a:xfrm>
              <a:off x="1921565" y="5106265"/>
              <a:ext cx="2888974" cy="398780"/>
            </a:xfrm>
            <a:prstGeom prst="rect">
              <a:avLst/>
            </a:prstGeom>
            <a:noFill/>
          </p:spPr>
          <p:txBody>
            <a:bodyPr wrap="square" rtlCol="0">
              <a:spAutoFit/>
            </a:bodyPr>
            <a:lstStyle/>
            <a:p>
              <a:r>
                <a:rPr lang="zh-CN" altLang="en-US" sz="2000" b="1" dirty="0">
                  <a:solidFill>
                    <a:schemeClr val="bg1"/>
                  </a:solidFill>
                </a:rPr>
                <a:t>学号：</a:t>
              </a:r>
              <a:r>
                <a:rPr lang="en-US" altLang="zh-CN" sz="2000" b="1" dirty="0">
                  <a:solidFill>
                    <a:schemeClr val="bg1"/>
                  </a:solidFill>
                </a:rPr>
                <a:t>10174602225</a:t>
              </a:r>
              <a:endParaRPr lang="en-US" altLang="zh-CN" sz="2000" b="1" dirty="0">
                <a:solidFill>
                  <a:schemeClr val="bg1"/>
                </a:solidFill>
              </a:endParaRPr>
            </a:p>
          </p:txBody>
        </p:sp>
        <p:sp>
          <p:nvSpPr>
            <p:cNvPr id="16" name="文本框 15"/>
            <p:cNvSpPr txBox="1"/>
            <p:nvPr/>
          </p:nvSpPr>
          <p:spPr>
            <a:xfrm>
              <a:off x="6221895" y="4505740"/>
              <a:ext cx="2888974" cy="398780"/>
            </a:xfrm>
            <a:prstGeom prst="rect">
              <a:avLst/>
            </a:prstGeom>
            <a:noFill/>
          </p:spPr>
          <p:txBody>
            <a:bodyPr wrap="square" rtlCol="0">
              <a:spAutoFit/>
            </a:bodyPr>
            <a:lstStyle/>
            <a:p>
              <a:r>
                <a:rPr lang="zh-CN" altLang="en-US" sz="2000" b="1" dirty="0">
                  <a:solidFill>
                    <a:schemeClr val="bg1"/>
                  </a:solidFill>
                </a:rPr>
                <a:t>指导人：孙蕾</a:t>
              </a:r>
              <a:endParaRPr lang="zh-CN" altLang="en-US" sz="2000" b="1" dirty="0">
                <a:solidFill>
                  <a:schemeClr val="bg1"/>
                </a:solidFill>
              </a:endParaRPr>
            </a:p>
          </p:txBody>
        </p:sp>
        <p:sp>
          <p:nvSpPr>
            <p:cNvPr id="17" name="文本框 16"/>
            <p:cNvSpPr txBox="1"/>
            <p:nvPr/>
          </p:nvSpPr>
          <p:spPr>
            <a:xfrm>
              <a:off x="6221894" y="5106265"/>
              <a:ext cx="3703983" cy="398780"/>
            </a:xfrm>
            <a:prstGeom prst="rect">
              <a:avLst/>
            </a:prstGeom>
            <a:noFill/>
          </p:spPr>
          <p:txBody>
            <a:bodyPr wrap="square" rtlCol="0">
              <a:spAutoFit/>
            </a:bodyPr>
            <a:lstStyle/>
            <a:p>
              <a:r>
                <a:rPr lang="zh-CN" altLang="en-US" sz="2000" b="1" dirty="0">
                  <a:solidFill>
                    <a:schemeClr val="bg1"/>
                  </a:solidFill>
                </a:rPr>
                <a:t>答辩人：夏嘉琦</a:t>
              </a:r>
              <a:endParaRPr lang="zh-CN" altLang="en-US" sz="2000" b="1" dirty="0">
                <a:solidFill>
                  <a:schemeClr val="bg1"/>
                </a:solidFill>
              </a:endParaRPr>
            </a:p>
          </p:txBody>
        </p:sp>
      </p:grpSp>
      <p:pic>
        <p:nvPicPr>
          <p:cNvPr id="2" name="图片 1"/>
          <p:cNvPicPr>
            <a:picLocks noChangeAspect="1"/>
          </p:cNvPicPr>
          <p:nvPr/>
        </p:nvPicPr>
        <p:blipFill>
          <a:blip r:embed="rId1"/>
          <a:srcRect l="3856" t="32247" r="1789" b="35245"/>
          <a:stretch>
            <a:fillRect/>
          </a:stretch>
        </p:blipFill>
        <p:spPr>
          <a:xfrm>
            <a:off x="3399790" y="1129665"/>
            <a:ext cx="5392420" cy="1342390"/>
          </a:xfrm>
          <a:prstGeom prst="rect">
            <a:avLst/>
          </a:prstGeom>
        </p:spPr>
      </p:pic>
      <p:sp>
        <p:nvSpPr>
          <p:cNvPr id="4" name="灯片编号占位符 3"/>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864087" y="5942060"/>
            <a:ext cx="6327913" cy="1"/>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706704" y="3044883"/>
            <a:ext cx="6778488" cy="768350"/>
          </a:xfrm>
          <a:prstGeom prst="rect">
            <a:avLst/>
          </a:prstGeom>
          <a:noFill/>
        </p:spPr>
        <p:txBody>
          <a:bodyPr wrap="square" rtlCol="0">
            <a:spAutoFit/>
          </a:bodyPr>
          <a:lstStyle/>
          <a:p>
            <a:pPr algn="ctr"/>
            <a:r>
              <a:rPr lang="en-US" altLang="zh-CN" sz="4400" b="1" dirty="0">
                <a:solidFill>
                  <a:srgbClr val="9B0000"/>
                </a:solidFill>
              </a:rPr>
              <a:t>01【</a:t>
            </a:r>
            <a:r>
              <a:rPr lang="zh-CN" altLang="en-US" sz="4400" b="1" dirty="0">
                <a:solidFill>
                  <a:srgbClr val="9B0000"/>
                </a:solidFill>
                <a:sym typeface="+mn-ea"/>
              </a:rPr>
              <a:t>研究的背景及意义</a:t>
            </a:r>
            <a:r>
              <a:rPr lang="en-US" altLang="zh-CN" sz="4400" b="1" dirty="0">
                <a:solidFill>
                  <a:srgbClr val="9B0000"/>
                </a:solidFill>
              </a:rPr>
              <a:t>】</a:t>
            </a:r>
            <a:endParaRPr lang="zh-CN" altLang="en-US" sz="4400" b="1" dirty="0">
              <a:solidFill>
                <a:srgbClr val="9B0000"/>
              </a:solidFill>
            </a:endParaRPr>
          </a:p>
        </p:txBody>
      </p:sp>
      <p:sp>
        <p:nvSpPr>
          <p:cNvPr id="16" name="任意多边形: 形状 15"/>
          <p:cNvSpPr/>
          <p:nvPr/>
        </p:nvSpPr>
        <p:spPr>
          <a:xfrm>
            <a:off x="1659617" y="1984522"/>
            <a:ext cx="645605" cy="823919"/>
          </a:xfrm>
          <a:custGeom>
            <a:avLst/>
            <a:gdLst>
              <a:gd name="connsiteX0" fmla="*/ 311426 w 488053"/>
              <a:gd name="connsiteY0" fmla="*/ 0 h 622852"/>
              <a:gd name="connsiteX1" fmla="*/ 485547 w 488053"/>
              <a:gd name="connsiteY1" fmla="*/ 53187 h 622852"/>
              <a:gd name="connsiteX2" fmla="*/ 488053 w 488053"/>
              <a:gd name="connsiteY2" fmla="*/ 55254 h 622852"/>
              <a:gd name="connsiteX3" fmla="*/ 444468 w 488053"/>
              <a:gd name="connsiteY3" fmla="*/ 91215 h 622852"/>
              <a:gd name="connsiteX4" fmla="*/ 353253 w 488053"/>
              <a:gd name="connsiteY4" fmla="*/ 311426 h 622852"/>
              <a:gd name="connsiteX5" fmla="*/ 444468 w 488053"/>
              <a:gd name="connsiteY5" fmla="*/ 531638 h 622852"/>
              <a:gd name="connsiteX6" fmla="*/ 488053 w 488053"/>
              <a:gd name="connsiteY6" fmla="*/ 567599 h 622852"/>
              <a:gd name="connsiteX7" fmla="*/ 485547 w 488053"/>
              <a:gd name="connsiteY7" fmla="*/ 569666 h 622852"/>
              <a:gd name="connsiteX8" fmla="*/ 311426 w 488053"/>
              <a:gd name="connsiteY8" fmla="*/ 622852 h 622852"/>
              <a:gd name="connsiteX9" fmla="*/ 0 w 488053"/>
              <a:gd name="connsiteY9" fmla="*/ 311426 h 622852"/>
              <a:gd name="connsiteX10" fmla="*/ 311426 w 488053"/>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053" h="622852">
                <a:moveTo>
                  <a:pt x="311426" y="0"/>
                </a:moveTo>
                <a:cubicBezTo>
                  <a:pt x="375925" y="0"/>
                  <a:pt x="435844" y="19607"/>
                  <a:pt x="485547" y="53187"/>
                </a:cubicBezTo>
                <a:lnTo>
                  <a:pt x="488053" y="55254"/>
                </a:lnTo>
                <a:lnTo>
                  <a:pt x="444468" y="91215"/>
                </a:lnTo>
                <a:cubicBezTo>
                  <a:pt x="388111" y="147572"/>
                  <a:pt x="353253" y="225428"/>
                  <a:pt x="353253" y="311426"/>
                </a:cubicBezTo>
                <a:cubicBezTo>
                  <a:pt x="353253" y="397424"/>
                  <a:pt x="388111" y="475281"/>
                  <a:pt x="444468" y="531638"/>
                </a:cubicBezTo>
                <a:lnTo>
                  <a:pt x="488053" y="567599"/>
                </a:lnTo>
                <a:lnTo>
                  <a:pt x="485547" y="569666"/>
                </a:lnTo>
                <a:cubicBezTo>
                  <a:pt x="435844" y="603245"/>
                  <a:pt x="375925" y="622852"/>
                  <a:pt x="311426" y="622852"/>
                </a:cubicBezTo>
                <a:cubicBezTo>
                  <a:pt x="139430" y="622852"/>
                  <a:pt x="0" y="483422"/>
                  <a:pt x="0" y="311426"/>
                </a:cubicBezTo>
                <a:cubicBezTo>
                  <a:pt x="0" y="139430"/>
                  <a:pt x="139430" y="0"/>
                  <a:pt x="311426" y="0"/>
                </a:cubicBez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2505408" y="1984522"/>
            <a:ext cx="624019" cy="823919"/>
          </a:xfrm>
          <a:custGeom>
            <a:avLst/>
            <a:gdLst>
              <a:gd name="connsiteX0" fmla="*/ 311426 w 471735"/>
              <a:gd name="connsiteY0" fmla="*/ 0 h 622852"/>
              <a:gd name="connsiteX1" fmla="*/ 432647 w 471735"/>
              <a:gd name="connsiteY1" fmla="*/ 24473 h 622852"/>
              <a:gd name="connsiteX2" fmla="*/ 471735 w 471735"/>
              <a:gd name="connsiteY2" fmla="*/ 45689 h 622852"/>
              <a:gd name="connsiteX3" fmla="*/ 457922 w 471735"/>
              <a:gd name="connsiteY3" fmla="*/ 53187 h 622852"/>
              <a:gd name="connsiteX4" fmla="*/ 320617 w 471735"/>
              <a:gd name="connsiteY4" fmla="*/ 311426 h 622852"/>
              <a:gd name="connsiteX5" fmla="*/ 457922 w 471735"/>
              <a:gd name="connsiteY5" fmla="*/ 569666 h 622852"/>
              <a:gd name="connsiteX6" fmla="*/ 471735 w 471735"/>
              <a:gd name="connsiteY6" fmla="*/ 577163 h 622852"/>
              <a:gd name="connsiteX7" fmla="*/ 432647 w 471735"/>
              <a:gd name="connsiteY7" fmla="*/ 598379 h 622852"/>
              <a:gd name="connsiteX8" fmla="*/ 311426 w 471735"/>
              <a:gd name="connsiteY8" fmla="*/ 622852 h 622852"/>
              <a:gd name="connsiteX9" fmla="*/ 0 w 471735"/>
              <a:gd name="connsiteY9" fmla="*/ 311426 h 622852"/>
              <a:gd name="connsiteX10" fmla="*/ 311426 w 471735"/>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735" h="622852">
                <a:moveTo>
                  <a:pt x="311426" y="0"/>
                </a:moveTo>
                <a:cubicBezTo>
                  <a:pt x="354425" y="0"/>
                  <a:pt x="395389" y="8714"/>
                  <a:pt x="432647" y="24473"/>
                </a:cubicBezTo>
                <a:lnTo>
                  <a:pt x="471735" y="45689"/>
                </a:lnTo>
                <a:lnTo>
                  <a:pt x="457922" y="53187"/>
                </a:lnTo>
                <a:cubicBezTo>
                  <a:pt x="375082" y="109152"/>
                  <a:pt x="320617" y="203929"/>
                  <a:pt x="320617" y="311426"/>
                </a:cubicBezTo>
                <a:cubicBezTo>
                  <a:pt x="320617" y="418924"/>
                  <a:pt x="375082" y="513700"/>
                  <a:pt x="457922" y="569666"/>
                </a:cubicBezTo>
                <a:lnTo>
                  <a:pt x="471735" y="577163"/>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094857" y="1984522"/>
            <a:ext cx="617939" cy="823919"/>
          </a:xfrm>
          <a:custGeom>
            <a:avLst/>
            <a:gdLst>
              <a:gd name="connsiteX0" fmla="*/ 311426 w 467139"/>
              <a:gd name="connsiteY0" fmla="*/ 0 h 622852"/>
              <a:gd name="connsiteX1" fmla="*/ 432647 w 467139"/>
              <a:gd name="connsiteY1" fmla="*/ 24473 h 622852"/>
              <a:gd name="connsiteX2" fmla="*/ 467139 w 467139"/>
              <a:gd name="connsiteY2" fmla="*/ 43195 h 622852"/>
              <a:gd name="connsiteX3" fmla="*/ 448731 w 467139"/>
              <a:gd name="connsiteY3" fmla="*/ 53187 h 622852"/>
              <a:gd name="connsiteX4" fmla="*/ 311426 w 467139"/>
              <a:gd name="connsiteY4" fmla="*/ 311426 h 622852"/>
              <a:gd name="connsiteX5" fmla="*/ 448731 w 467139"/>
              <a:gd name="connsiteY5" fmla="*/ 569665 h 622852"/>
              <a:gd name="connsiteX6" fmla="*/ 467139 w 467139"/>
              <a:gd name="connsiteY6" fmla="*/ 579657 h 622852"/>
              <a:gd name="connsiteX7" fmla="*/ 432647 w 467139"/>
              <a:gd name="connsiteY7" fmla="*/ 598379 h 622852"/>
              <a:gd name="connsiteX8" fmla="*/ 311426 w 467139"/>
              <a:gd name="connsiteY8" fmla="*/ 622852 h 622852"/>
              <a:gd name="connsiteX9" fmla="*/ 0 w 467139"/>
              <a:gd name="connsiteY9" fmla="*/ 311426 h 622852"/>
              <a:gd name="connsiteX10" fmla="*/ 311426 w 467139"/>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139" h="622852">
                <a:moveTo>
                  <a:pt x="311426" y="0"/>
                </a:moveTo>
                <a:cubicBezTo>
                  <a:pt x="354425" y="0"/>
                  <a:pt x="395389" y="8714"/>
                  <a:pt x="432647" y="24473"/>
                </a:cubicBezTo>
                <a:lnTo>
                  <a:pt x="467139" y="43195"/>
                </a:lnTo>
                <a:lnTo>
                  <a:pt x="448731" y="53187"/>
                </a:lnTo>
                <a:cubicBezTo>
                  <a:pt x="365891" y="109152"/>
                  <a:pt x="311426" y="203929"/>
                  <a:pt x="311426" y="311426"/>
                </a:cubicBezTo>
                <a:cubicBezTo>
                  <a:pt x="311426" y="418924"/>
                  <a:pt x="365891" y="513700"/>
                  <a:pt x="448731" y="569665"/>
                </a:cubicBezTo>
                <a:lnTo>
                  <a:pt x="467139" y="579657"/>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17524" y="1983544"/>
            <a:ext cx="823919" cy="823919"/>
          </a:xfrm>
          <a:prstGeom prst="ellipse">
            <a:avLst/>
          </a:prstGeom>
          <a:solidFill>
            <a:srgbClr val="9B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5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250"/>
                                        <p:tgtEl>
                                          <p:spTgt spid="2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250"/>
                                        <p:tgtEl>
                                          <p:spTgt spid="1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6" presetClass="entr" presetSubtype="16"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ircle(in)">
                                      <p:cBhvr>
                                        <p:cTn id="2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1"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469" y="539986"/>
            <a:ext cx="4506773" cy="460375"/>
          </a:xfrm>
          <a:prstGeom prst="rect">
            <a:avLst/>
          </a:prstGeom>
          <a:noFill/>
        </p:spPr>
        <p:txBody>
          <a:bodyPr wrap="square" rtlCol="0">
            <a:spAutoFit/>
          </a:bodyPr>
          <a:lstStyle/>
          <a:p>
            <a:r>
              <a:rPr lang="zh-CN" altLang="en-US" sz="2400" b="1" dirty="0">
                <a:solidFill>
                  <a:srgbClr val="9B0000"/>
                </a:solidFill>
                <a:sym typeface="+mn-ea"/>
              </a:rPr>
              <a:t>研究的背景及意义</a:t>
            </a:r>
            <a:endParaRPr lang="zh-CN" altLang="en-US" sz="2400" b="1" dirty="0">
              <a:solidFill>
                <a:srgbClr val="9B0000"/>
              </a:solidFill>
            </a:endParaRPr>
          </a:p>
        </p:txBody>
      </p:sp>
      <p:grpSp>
        <p:nvGrpSpPr>
          <p:cNvPr id="18" name="组合 17"/>
          <p:cNvGrpSpPr/>
          <p:nvPr/>
        </p:nvGrpSpPr>
        <p:grpSpPr>
          <a:xfrm>
            <a:off x="576469" y="1590262"/>
            <a:ext cx="11039062" cy="2120348"/>
            <a:chOff x="576469" y="1590262"/>
            <a:chExt cx="11039062" cy="2120348"/>
          </a:xfrm>
        </p:grpSpPr>
        <p:sp>
          <p:nvSpPr>
            <p:cNvPr id="13" name="矩形 12"/>
            <p:cNvSpPr/>
            <p:nvPr/>
          </p:nvSpPr>
          <p:spPr>
            <a:xfrm>
              <a:off x="576469" y="1590262"/>
              <a:ext cx="3271009" cy="2120348"/>
            </a:xfrm>
            <a:prstGeom prst="rect">
              <a:avLst/>
            </a:prstGeom>
            <a:blipFill>
              <a:blip r:embed="rId1"/>
              <a:stretch>
                <a:fillRect t="-1310" b="-12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4460495" y="1590262"/>
              <a:ext cx="3271009" cy="2120348"/>
            </a:xfrm>
            <a:prstGeom prst="rect">
              <a:avLst/>
            </a:prstGeom>
            <a:blipFill>
              <a:blip r:embed="rId2"/>
              <a:stretch>
                <a:fillRect t="-1432" b="-1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8344522" y="1590262"/>
              <a:ext cx="3271009" cy="2120348"/>
            </a:xfrm>
            <a:prstGeom prst="rect">
              <a:avLst/>
            </a:prstGeom>
            <a:blipFill>
              <a:blip r:embed="rId3"/>
              <a:stretch>
                <a:fillRect t="-1432" b="-1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 name="文本框 15"/>
          <p:cNvSpPr txBox="1"/>
          <p:nvPr/>
        </p:nvSpPr>
        <p:spPr>
          <a:xfrm>
            <a:off x="576469" y="4103089"/>
            <a:ext cx="4506773" cy="461665"/>
          </a:xfrm>
          <a:prstGeom prst="rect">
            <a:avLst/>
          </a:prstGeom>
          <a:noFill/>
        </p:spPr>
        <p:txBody>
          <a:bodyPr wrap="square" rtlCol="0">
            <a:spAutoFit/>
          </a:bodyPr>
          <a:lstStyle/>
          <a:p>
            <a:r>
              <a:rPr lang="en-US" altLang="zh-CN" sz="2400" b="1" dirty="0">
                <a:solidFill>
                  <a:srgbClr val="9B0000"/>
                </a:solidFill>
              </a:rPr>
              <a:t>【</a:t>
            </a:r>
            <a:r>
              <a:rPr lang="zh-CN" altLang="en-US" sz="2400" b="1" dirty="0">
                <a:solidFill>
                  <a:srgbClr val="9B0000"/>
                </a:solidFill>
              </a:rPr>
              <a:t>研究背景</a:t>
            </a:r>
            <a:r>
              <a:rPr lang="en-US" altLang="zh-CN" sz="2400" b="1" dirty="0">
                <a:solidFill>
                  <a:srgbClr val="9B0000"/>
                </a:solidFill>
              </a:rPr>
              <a:t>】</a:t>
            </a:r>
            <a:endParaRPr lang="zh-CN" altLang="en-US" sz="2400" b="1" dirty="0">
              <a:solidFill>
                <a:srgbClr val="9B0000"/>
              </a:solidFill>
            </a:endParaRPr>
          </a:p>
        </p:txBody>
      </p:sp>
      <p:sp>
        <p:nvSpPr>
          <p:cNvPr id="17" name="文本框 16"/>
          <p:cNvSpPr txBox="1"/>
          <p:nvPr/>
        </p:nvSpPr>
        <p:spPr>
          <a:xfrm>
            <a:off x="457199" y="4730201"/>
            <a:ext cx="11039062" cy="1476375"/>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sz="2000" dirty="0"/>
              <a:t>监测信用卡欺诈问题中的</a:t>
            </a:r>
            <a:r>
              <a:rPr lang="zh-CN" altLang="en-US" sz="2000" b="1" dirty="0"/>
              <a:t>不均衡数据集</a:t>
            </a:r>
            <a:endParaRPr lang="zh-CN" altLang="en-US" sz="2000" b="1" dirty="0"/>
          </a:p>
          <a:p>
            <a:pPr marL="285750" indent="-285750">
              <a:lnSpc>
                <a:spcPct val="150000"/>
              </a:lnSpc>
              <a:buFont typeface="Arial" panose="020B0604020202090204" pitchFamily="34" charset="0"/>
              <a:buChar char="•"/>
            </a:pPr>
            <a:r>
              <a:rPr lang="zh-CN" altLang="en-US" sz="2000" dirty="0"/>
              <a:t>传统的机器学习模型：偏向多数类数据以确保模型的有效性➡️错误分类</a:t>
            </a:r>
            <a:endParaRPr lang="zh-CN" altLang="en-US" sz="2000" dirty="0"/>
          </a:p>
          <a:p>
            <a:pPr marL="285750" indent="-285750">
              <a:lnSpc>
                <a:spcPct val="150000"/>
              </a:lnSpc>
              <a:buFont typeface="Arial" panose="020B0604020202090204" pitchFamily="34" charset="0"/>
              <a:buChar char="•"/>
            </a:pPr>
            <a:r>
              <a:rPr lang="zh-CN" altLang="en-US" sz="2000" dirty="0"/>
              <a:t>构建能够分辨极少数违约交易的模型</a:t>
            </a:r>
            <a:endParaRPr lang="zh-CN" altLang="en-US" sz="2000" dirty="0"/>
          </a:p>
        </p:txBody>
      </p: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anim calcmode="lin" valueType="num">
                                      <p:cBhvr>
                                        <p:cTn id="16" dur="250" fill="hold"/>
                                        <p:tgtEl>
                                          <p:spTgt spid="18"/>
                                        </p:tgtEl>
                                        <p:attrNameLst>
                                          <p:attrName>ppt_x</p:attrName>
                                        </p:attrNameLst>
                                      </p:cBhvr>
                                      <p:tavLst>
                                        <p:tav tm="0">
                                          <p:val>
                                            <p:strVal val="#ppt_x"/>
                                          </p:val>
                                        </p:tav>
                                        <p:tav tm="100000">
                                          <p:val>
                                            <p:strVal val="#ppt_x"/>
                                          </p:val>
                                        </p:tav>
                                      </p:tavLst>
                                    </p:anim>
                                    <p:anim calcmode="lin" valueType="num">
                                      <p:cBhvr>
                                        <p:cTn id="17" dur="250" fill="hold"/>
                                        <p:tgtEl>
                                          <p:spTgt spid="18"/>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pPr lvl="0">
              <a:defRPr/>
            </a:pPr>
            <a:r>
              <a:rPr kumimoji="0" lang="zh-CN" altLang="en-US" sz="2400" b="1" i="0" u="none" strike="noStrike" kern="1200" cap="none" spc="0" normalizeH="0" baseline="0" noProof="0" dirty="0">
                <a:ln>
                  <a:noFill/>
                </a:ln>
                <a:solidFill>
                  <a:srgbClr val="9B0000"/>
                </a:solidFill>
                <a:effectLst/>
                <a:uLnTx/>
                <a:uFillTx/>
                <a:latin typeface="等线" panose="020F0502020204030204"/>
                <a:ea typeface="等线" panose="02010600030101010101" pitchFamily="2" charset="-122"/>
                <a:cs typeface="+mn-cs"/>
              </a:rPr>
              <a:t>主要研究问题</a:t>
            </a:r>
            <a:endParaRPr kumimoji="0" lang="zh-CN" altLang="en-US" sz="2400" b="1" i="0" u="none" strike="noStrike" kern="1200" cap="none" spc="0" normalizeH="0" baseline="0" noProof="0" dirty="0">
              <a:ln>
                <a:noFill/>
              </a:ln>
              <a:solidFill>
                <a:srgbClr val="9B0000"/>
              </a:solidFill>
              <a:effectLst/>
              <a:uLnTx/>
              <a:uFillTx/>
              <a:latin typeface="等线" panose="020F0502020204030204"/>
              <a:ea typeface="等线" panose="02010600030101010101" pitchFamily="2" charset="-122"/>
              <a:cs typeface="+mn-cs"/>
            </a:endParaRPr>
          </a:p>
        </p:txBody>
      </p:sp>
      <p:grpSp>
        <p:nvGrpSpPr>
          <p:cNvPr id="9" name="组合 8"/>
          <p:cNvGrpSpPr/>
          <p:nvPr/>
        </p:nvGrpSpPr>
        <p:grpSpPr>
          <a:xfrm>
            <a:off x="902300" y="2193171"/>
            <a:ext cx="9973310" cy="2768908"/>
            <a:chOff x="913730" y="2193171"/>
            <a:chExt cx="9973310" cy="2768908"/>
          </a:xfrm>
        </p:grpSpPr>
        <p:pic>
          <p:nvPicPr>
            <p:cNvPr id="3" name="图形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13730" y="2716391"/>
              <a:ext cx="3270643" cy="2245688"/>
            </a:xfrm>
            <a:prstGeom prst="rect">
              <a:avLst/>
            </a:prstGeom>
          </p:spPr>
        </p:pic>
        <p:sp>
          <p:nvSpPr>
            <p:cNvPr id="7" name="文本框 6"/>
            <p:cNvSpPr txBox="1"/>
            <p:nvPr/>
          </p:nvSpPr>
          <p:spPr>
            <a:xfrm>
              <a:off x="4464754" y="2193171"/>
              <a:ext cx="2584174" cy="521970"/>
            </a:xfrm>
            <a:prstGeom prst="rect">
              <a:avLst/>
            </a:prstGeom>
            <a:noFill/>
          </p:spPr>
          <p:txBody>
            <a:bodyPr wrap="square" rtlCol="0">
              <a:spAutoFit/>
            </a:bodyPr>
            <a:lstStyle/>
            <a:p>
              <a:endParaRPr lang="zh-CN" altLang="en-US" sz="2800" b="1" dirty="0">
                <a:solidFill>
                  <a:srgbClr val="9B0000"/>
                </a:solidFill>
              </a:endParaRPr>
            </a:p>
          </p:txBody>
        </p:sp>
        <p:sp>
          <p:nvSpPr>
            <p:cNvPr id="8" name="文本框 7"/>
            <p:cNvSpPr txBox="1"/>
            <p:nvPr/>
          </p:nvSpPr>
          <p:spPr>
            <a:xfrm>
              <a:off x="4464650" y="2408436"/>
              <a:ext cx="6422390" cy="2399665"/>
            </a:xfrm>
            <a:prstGeom prst="rect">
              <a:avLst/>
            </a:prstGeom>
            <a:noFill/>
          </p:spPr>
          <p:txBody>
            <a:bodyPr wrap="square" rtlCol="0">
              <a:spAutoFit/>
            </a:bodyPr>
            <a:lstStyle/>
            <a:p>
              <a:pPr>
                <a:lnSpc>
                  <a:spcPct val="150000"/>
                </a:lnSpc>
              </a:pPr>
              <a:r>
                <a:rPr lang="zh-CN" altLang="en-US" sz="2000" dirty="0"/>
                <a:t>本文采用了随机过采样、随机欠采样、SMOTE过采样以及ADASYN 自适应合成采样几种方法处理不平衡数据，然后使用逻辑回归和随机森林方法进行模型训练，对比了</a:t>
              </a:r>
              <a:r>
                <a:rPr lang="zh-CN" altLang="en-US" sz="2000" dirty="0">
                  <a:sym typeface="+mn-ea"/>
                </a:rPr>
                <a:t>逻辑回归和随机森林</a:t>
              </a:r>
              <a:r>
                <a:rPr lang="zh-CN" altLang="en-US" sz="2000" dirty="0"/>
                <a:t>算法在信用卡监测问题上的优劣，以提高模型的召回率，降低模型的误分率。</a:t>
              </a:r>
              <a:endParaRPr lang="zh-CN" altLang="en-US" sz="2000" dirty="0"/>
            </a:p>
          </p:txBody>
        </p:sp>
      </p:grpSp>
      <p:sp>
        <p:nvSpPr>
          <p:cNvPr id="6" name="灯片编号占位符 5"/>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576580" y="1740535"/>
            <a:ext cx="3173095" cy="1742440"/>
          </a:xfrm>
        </p:spPr>
        <p:txBody>
          <a:bodyPr/>
          <a:p>
            <a:r>
              <a:rPr lang="zh-CN" altLang="en-US" sz="2000">
                <a:latin typeface="等线" charset="0"/>
                <a:ea typeface="等线" charset="0"/>
                <a:cs typeface="等线" charset="0"/>
              </a:rPr>
              <a:t>随机欠采样</a:t>
            </a:r>
            <a:endParaRPr lang="zh-CN" altLang="en-US" sz="2000">
              <a:latin typeface="等线" charset="0"/>
              <a:ea typeface="等线" charset="0"/>
              <a:cs typeface="等线" charset="0"/>
            </a:endParaRPr>
          </a:p>
          <a:p>
            <a:r>
              <a:rPr lang="zh-CN" altLang="en-US" sz="2000">
                <a:latin typeface="等线" charset="0"/>
                <a:ea typeface="等线" charset="0"/>
                <a:cs typeface="等线" charset="0"/>
              </a:rPr>
              <a:t>随机过采样</a:t>
            </a:r>
            <a:endParaRPr lang="zh-CN" altLang="en-US" sz="2000">
              <a:latin typeface="等线" charset="0"/>
              <a:ea typeface="等线" charset="0"/>
              <a:cs typeface="等线" charset="0"/>
            </a:endParaRPr>
          </a:p>
          <a:p>
            <a:r>
              <a:rPr lang="en-US" altLang="zh-CN" sz="2000">
                <a:latin typeface="等线" charset="0"/>
                <a:ea typeface="等线" charset="0"/>
                <a:cs typeface="等线" charset="0"/>
              </a:rPr>
              <a:t>SMOTE</a:t>
            </a:r>
            <a:r>
              <a:rPr lang="zh-CN" altLang="en-US" sz="2000">
                <a:latin typeface="等线" charset="0"/>
                <a:ea typeface="等线" charset="0"/>
                <a:cs typeface="等线" charset="0"/>
              </a:rPr>
              <a:t>过采样</a:t>
            </a:r>
            <a:endParaRPr lang="zh-CN" altLang="en-US" sz="2000">
              <a:latin typeface="等线" charset="0"/>
              <a:ea typeface="等线" charset="0"/>
              <a:cs typeface="等线" charset="0"/>
            </a:endParaRPr>
          </a:p>
          <a:p>
            <a:r>
              <a:rPr lang="en-US" altLang="zh-CN" sz="2000">
                <a:latin typeface="等线" charset="0"/>
                <a:ea typeface="等线" charset="0"/>
                <a:cs typeface="等线" charset="0"/>
              </a:rPr>
              <a:t>ADASYN</a:t>
            </a:r>
            <a:r>
              <a:rPr lang="zh-CN" altLang="en-US" sz="2000">
                <a:latin typeface="等线" charset="0"/>
                <a:ea typeface="等线" charset="0"/>
                <a:cs typeface="等线" charset="0"/>
              </a:rPr>
              <a:t>自适应合成采样</a:t>
            </a:r>
            <a:endParaRPr lang="zh-CN" altLang="en-US" sz="2000">
              <a:latin typeface="等线" charset="0"/>
              <a:ea typeface="等线" charset="0"/>
              <a:cs typeface="等线" charset="0"/>
            </a:endParaRPr>
          </a:p>
        </p:txBody>
      </p:sp>
      <p:sp>
        <p:nvSpPr>
          <p:cNvPr id="2" name="灯片编号占位符 1"/>
          <p:cNvSpPr>
            <a:spLocks noGrp="1"/>
          </p:cNvSpPr>
          <p:nvPr>
            <p:ph type="sldNum" sz="quarter" idx="12"/>
          </p:nvPr>
        </p:nvSpPr>
        <p:spPr/>
        <p:txBody>
          <a:bodyPr/>
          <a:p>
            <a:fld id="{98B36759-13DF-4C1C-83CB-8E646695D2BF}" type="slidenum">
              <a:rPr lang="zh-CN" altLang="en-US" smtClean="0"/>
            </a:fld>
            <a:endParaRPr lang="zh-CN" altLang="en-US"/>
          </a:p>
        </p:txBody>
      </p:sp>
      <p:cxnSp>
        <p:nvCxnSpPr>
          <p:cNvPr id="5" name="直接连接符 4"/>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6469" y="539986"/>
            <a:ext cx="4506773" cy="460375"/>
          </a:xfrm>
          <a:prstGeom prst="rect">
            <a:avLst/>
          </a:prstGeom>
          <a:noFill/>
        </p:spPr>
        <p:txBody>
          <a:bodyPr wrap="square" rtlCol="0">
            <a:spAutoFit/>
          </a:bodyPr>
          <a:p>
            <a:r>
              <a:rPr lang="zh-CN" altLang="en-US" sz="2400" b="1" dirty="0">
                <a:solidFill>
                  <a:srgbClr val="9B0000"/>
                </a:solidFill>
                <a:sym typeface="+mn-ea"/>
              </a:rPr>
              <a:t>处理不平衡数据的主要方法</a:t>
            </a:r>
            <a:endParaRPr lang="zh-CN" altLang="en-US" sz="2400" b="1" dirty="0">
              <a:solidFill>
                <a:srgbClr val="9B0000"/>
              </a:solidFill>
              <a:sym typeface="+mn-ea"/>
            </a:endParaRPr>
          </a:p>
        </p:txBody>
      </p:sp>
      <p:pic>
        <p:nvPicPr>
          <p:cNvPr id="11" name="图片 10"/>
          <p:cNvPicPr>
            <a:picLocks noChangeAspect="1"/>
          </p:cNvPicPr>
          <p:nvPr/>
        </p:nvPicPr>
        <p:blipFill>
          <a:blip r:embed="rId1"/>
          <a:stretch>
            <a:fillRect/>
          </a:stretch>
        </p:blipFill>
        <p:spPr>
          <a:xfrm>
            <a:off x="3669030" y="1544320"/>
            <a:ext cx="4251960" cy="2332355"/>
          </a:xfrm>
          <a:prstGeom prst="rect">
            <a:avLst/>
          </a:prstGeom>
        </p:spPr>
      </p:pic>
      <p:pic>
        <p:nvPicPr>
          <p:cNvPr id="12" name="图片 11"/>
          <p:cNvPicPr>
            <a:picLocks noChangeAspect="1"/>
          </p:cNvPicPr>
          <p:nvPr/>
        </p:nvPicPr>
        <p:blipFill>
          <a:blip r:embed="rId2"/>
          <a:stretch>
            <a:fillRect/>
          </a:stretch>
        </p:blipFill>
        <p:spPr>
          <a:xfrm>
            <a:off x="323850" y="4223385"/>
            <a:ext cx="7468235" cy="2114550"/>
          </a:xfrm>
          <a:prstGeom prst="rect">
            <a:avLst/>
          </a:prstGeom>
        </p:spPr>
      </p:pic>
      <p:pic>
        <p:nvPicPr>
          <p:cNvPr id="10" name="图片 9"/>
          <p:cNvPicPr>
            <a:picLocks noChangeAspect="1"/>
          </p:cNvPicPr>
          <p:nvPr/>
        </p:nvPicPr>
        <p:blipFill>
          <a:blip r:embed="rId3"/>
          <a:stretch>
            <a:fillRect/>
          </a:stretch>
        </p:blipFill>
        <p:spPr>
          <a:xfrm>
            <a:off x="7792085" y="1703705"/>
            <a:ext cx="4048125" cy="4634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5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20921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9B0000"/>
                </a:solidFill>
                <a:effectLst/>
                <a:uLnTx/>
                <a:uFillTx/>
                <a:latin typeface="等线" panose="020F0502020204030204"/>
                <a:ea typeface="等线" panose="02010600030101010101" pitchFamily="2" charset="-122"/>
                <a:cs typeface="+mn-cs"/>
              </a:rPr>
              <a:t>主要研究内容</a:t>
            </a:r>
            <a:endParaRPr kumimoji="0" lang="zh-CN" altLang="en-US" sz="2400" b="1" i="0" u="none" strike="noStrike" kern="1200" cap="none" spc="0" normalizeH="0" baseline="0" noProof="0" dirty="0">
              <a:ln>
                <a:noFill/>
              </a:ln>
              <a:solidFill>
                <a:srgbClr val="9B0000"/>
              </a:solidFill>
              <a:effectLst/>
              <a:uLnTx/>
              <a:uFillTx/>
              <a:latin typeface="等线" panose="020F0502020204030204"/>
              <a:ea typeface="等线" panose="02010600030101010101" pitchFamily="2" charset="-122"/>
              <a:cs typeface="+mn-cs"/>
            </a:endParaRPr>
          </a:p>
        </p:txBody>
      </p:sp>
      <p:sp>
        <p:nvSpPr>
          <p:cNvPr id="8" name="文本框 7"/>
          <p:cNvSpPr txBox="1"/>
          <p:nvPr/>
        </p:nvSpPr>
        <p:spPr>
          <a:xfrm>
            <a:off x="576580" y="1659890"/>
            <a:ext cx="11083290" cy="4246245"/>
          </a:xfrm>
          <a:prstGeom prst="rect">
            <a:avLst/>
          </a:prstGeom>
          <a:noFill/>
        </p:spPr>
        <p:txBody>
          <a:bodyPr wrap="square" rtlCol="0">
            <a:spAutoFit/>
          </a:bodyPr>
          <a:p>
            <a:pPr>
              <a:lnSpc>
                <a:spcPct val="150000"/>
              </a:lnSpc>
            </a:pPr>
            <a:r>
              <a:rPr lang="zh-CN" altLang="en-US" dirty="0"/>
              <a:t>1. </a:t>
            </a:r>
            <a:r>
              <a:rPr lang="zh-CN" altLang="en-US" sz="2000" b="1" dirty="0"/>
              <a:t>数据预处理</a:t>
            </a:r>
            <a:r>
              <a:rPr lang="zh-CN" altLang="en-US" sz="2000" dirty="0"/>
              <a:t>：探究</a:t>
            </a:r>
            <a:r>
              <a:rPr lang="zh-CN" altLang="en-US" sz="2000">
                <a:latin typeface="等线" charset="0"/>
                <a:ea typeface="等线" charset="0"/>
                <a:cs typeface="等线" charset="0"/>
                <a:sym typeface="+mn-ea"/>
              </a:rPr>
              <a:t>各变量间相关性；</a:t>
            </a:r>
            <a:r>
              <a:rPr sz="2000">
                <a:latin typeface="等线" charset="0"/>
                <a:ea typeface="等线" charset="0"/>
                <a:cs typeface="等线" charset="0"/>
                <a:sym typeface="+mn-ea"/>
              </a:rPr>
              <a:t>数据归一化处理</a:t>
            </a:r>
            <a:r>
              <a:rPr lang="zh-CN" sz="2000">
                <a:latin typeface="等线" charset="0"/>
                <a:ea typeface="等线" charset="0"/>
                <a:cs typeface="等线" charset="0"/>
              </a:rPr>
              <a:t>；</a:t>
            </a:r>
            <a:r>
              <a:rPr lang="zh-CN" altLang="en-US" sz="2000">
                <a:latin typeface="等线" charset="0"/>
                <a:ea typeface="等线" charset="0"/>
                <a:cs typeface="等线" charset="0"/>
                <a:sym typeface="+mn-ea"/>
              </a:rPr>
              <a:t>特征选择</a:t>
            </a:r>
            <a:endParaRPr lang="zh-CN" altLang="en-US" sz="2000">
              <a:latin typeface="等线" charset="0"/>
              <a:ea typeface="等线" charset="0"/>
              <a:cs typeface="等线" charset="0"/>
            </a:endParaRPr>
          </a:p>
          <a:p>
            <a:pPr>
              <a:lnSpc>
                <a:spcPct val="150000"/>
              </a:lnSpc>
            </a:pPr>
            <a:endParaRPr lang="zh-CN" altLang="en-US" sz="2000" dirty="0"/>
          </a:p>
          <a:p>
            <a:pPr>
              <a:lnSpc>
                <a:spcPct val="150000"/>
              </a:lnSpc>
            </a:pPr>
            <a:r>
              <a:rPr lang="zh-CN" altLang="en-US" sz="2000" dirty="0"/>
              <a:t>2. </a:t>
            </a:r>
            <a:r>
              <a:rPr lang="zh-CN" altLang="en-US" sz="2000" b="1" dirty="0"/>
              <a:t>数据平衡化处理：</a:t>
            </a:r>
            <a:r>
              <a:rPr lang="zh-CN" altLang="en-US" sz="2000" dirty="0"/>
              <a:t>在划分好训练集和测试集后，对于不平衡样本采用</a:t>
            </a:r>
            <a:r>
              <a:rPr lang="zh-CN" altLang="en-US" sz="2000" u="sng" dirty="0"/>
              <a:t>随机过采样、随机欠采样、SMOTE过采样和自适应合成采样(ADASYN)</a:t>
            </a:r>
            <a:r>
              <a:rPr lang="zh-CN" altLang="en-US" sz="2000" dirty="0"/>
              <a:t>方法进行数据平衡化处理。</a:t>
            </a:r>
            <a:endParaRPr lang="zh-CN" altLang="en-US" sz="2000" dirty="0"/>
          </a:p>
          <a:p>
            <a:pPr>
              <a:lnSpc>
                <a:spcPct val="150000"/>
              </a:lnSpc>
            </a:pPr>
            <a:endParaRPr lang="zh-CN" altLang="en-US" sz="2000" dirty="0"/>
          </a:p>
          <a:p>
            <a:pPr>
              <a:lnSpc>
                <a:spcPct val="150000"/>
              </a:lnSpc>
            </a:pPr>
            <a:r>
              <a:rPr lang="zh-CN" altLang="en-US" sz="2000" dirty="0"/>
              <a:t>3. </a:t>
            </a:r>
            <a:r>
              <a:rPr lang="zh-CN" altLang="en-US" sz="2000" b="1" dirty="0"/>
              <a:t>基于机器学习方法建立信用卡欺诈模型</a:t>
            </a:r>
            <a:r>
              <a:rPr lang="zh-CN" altLang="en-US" sz="2000" dirty="0"/>
              <a:t>：</a:t>
            </a:r>
            <a:r>
              <a:rPr lang="zh-CN" altLang="en-US" sz="2000" u="sng" dirty="0"/>
              <a:t>逻辑回归和随机森林算法</a:t>
            </a:r>
            <a:r>
              <a:rPr lang="zh-CN" altLang="en-US" sz="2000" dirty="0"/>
              <a:t>。汇总各个模型准确度 (accuracy)、召回率 (recall)、精确度 (precision)、混淆矩阵 (confusion matrix) 等 ，并绘制ROC曲线。</a:t>
            </a:r>
            <a:endParaRPr lang="zh-CN" altLang="en-US" sz="2000" dirty="0"/>
          </a:p>
          <a:p>
            <a:pPr>
              <a:lnSpc>
                <a:spcPct val="150000"/>
              </a:lnSpc>
            </a:pPr>
            <a:endParaRPr lang="zh-CN" altLang="en-US" sz="2000" dirty="0"/>
          </a:p>
          <a:p>
            <a:pPr>
              <a:lnSpc>
                <a:spcPct val="150000"/>
              </a:lnSpc>
            </a:pPr>
            <a:r>
              <a:rPr lang="zh-CN" altLang="en-US" sz="2000" dirty="0"/>
              <a:t>4. </a:t>
            </a:r>
            <a:r>
              <a:rPr lang="zh-CN" altLang="en-US" sz="2000" b="1" dirty="0"/>
              <a:t>模型结果分析</a:t>
            </a:r>
            <a:r>
              <a:rPr lang="zh-CN" altLang="en-US" sz="2000" dirty="0"/>
              <a:t>：对比各个模型的</a:t>
            </a:r>
            <a:r>
              <a:rPr lang="zh-CN" altLang="en-US" sz="2000" u="sng" dirty="0"/>
              <a:t>F1分数和运行时间</a:t>
            </a:r>
            <a:r>
              <a:rPr lang="zh-CN" altLang="en-US" sz="2000" dirty="0"/>
              <a:t>，确定最佳的信用卡欺诈监测模型。</a:t>
            </a:r>
            <a:endParaRPr lang="zh-CN" altLang="en-US" sz="2000" dirty="0"/>
          </a:p>
        </p:txBody>
      </p:sp>
      <p:sp>
        <p:nvSpPr>
          <p:cNvPr id="6" name="灯片编号占位符 5"/>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469" y="1197782"/>
            <a:ext cx="7215809" cy="0"/>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6469" y="539986"/>
            <a:ext cx="4506773" cy="460375"/>
          </a:xfrm>
          <a:prstGeom prst="rect">
            <a:avLst/>
          </a:prstGeom>
          <a:noFill/>
        </p:spPr>
        <p:txBody>
          <a:bodyPr wrap="square" rtlCol="0">
            <a:spAutoFit/>
          </a:bodyPr>
          <a:lstStyle/>
          <a:p>
            <a:pPr lvl="0">
              <a:defRPr/>
            </a:pPr>
            <a:r>
              <a:rPr lang="zh-CN" altLang="en-US" sz="2400" b="1" dirty="0">
                <a:solidFill>
                  <a:srgbClr val="9B0000"/>
                </a:solidFill>
                <a:sym typeface="+mn-ea"/>
              </a:rPr>
              <a:t>论文结构</a:t>
            </a:r>
            <a:endParaRPr lang="zh-CN" altLang="en-US" sz="2400" b="1" dirty="0">
              <a:solidFill>
                <a:srgbClr val="9B0000"/>
              </a:solidFill>
              <a:sym typeface="+mn-ea"/>
            </a:endParaRPr>
          </a:p>
        </p:txBody>
      </p:sp>
      <p:sp>
        <p:nvSpPr>
          <p:cNvPr id="6" name="文本框 5"/>
          <p:cNvSpPr txBox="1"/>
          <p:nvPr/>
        </p:nvSpPr>
        <p:spPr>
          <a:xfrm>
            <a:off x="1174750" y="2604135"/>
            <a:ext cx="1139825" cy="1014730"/>
          </a:xfrm>
          <a:prstGeom prst="rect">
            <a:avLst/>
          </a:prstGeom>
          <a:gradFill>
            <a:gsLst>
              <a:gs pos="0">
                <a:srgbClr val="A0686F"/>
              </a:gs>
              <a:gs pos="100000">
                <a:srgbClr val="894C53"/>
              </a:gs>
            </a:gsLst>
            <a:lin scaled="1"/>
          </a:gradFill>
        </p:spPr>
        <p:txBody>
          <a:bodyPr wrap="square" rtlCol="0">
            <a:spAutoFit/>
          </a:bodyPr>
          <a:p>
            <a:r>
              <a:rPr lang="en-US" altLang="zh-CN" sz="2000" b="1">
                <a:solidFill>
                  <a:schemeClr val="bg2"/>
                </a:solidFill>
                <a:latin typeface="+mj-lt"/>
                <a:cs typeface="+mj-lt"/>
              </a:rPr>
              <a:t>Kaggle</a:t>
            </a:r>
            <a:r>
              <a:rPr lang="zh-CN" altLang="en-US" sz="2000" b="1">
                <a:solidFill>
                  <a:schemeClr val="bg2"/>
                </a:solidFill>
                <a:latin typeface="+mj-lt"/>
                <a:cs typeface="+mj-lt"/>
              </a:rPr>
              <a:t>信用卡数据集</a:t>
            </a:r>
            <a:endParaRPr lang="zh-CN" altLang="en-US" sz="2000" b="1">
              <a:solidFill>
                <a:schemeClr val="bg2"/>
              </a:solidFill>
              <a:latin typeface="+mj-lt"/>
              <a:cs typeface="+mj-lt"/>
            </a:endParaRPr>
          </a:p>
        </p:txBody>
      </p:sp>
      <p:sp>
        <p:nvSpPr>
          <p:cNvPr id="10" name="文本框 9"/>
          <p:cNvSpPr txBox="1"/>
          <p:nvPr/>
        </p:nvSpPr>
        <p:spPr>
          <a:xfrm>
            <a:off x="2932430" y="2296160"/>
            <a:ext cx="535305" cy="1630045"/>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数据预处理</a:t>
            </a:r>
            <a:endParaRPr lang="zh-CN" altLang="en-US" sz="2000" b="1">
              <a:solidFill>
                <a:schemeClr val="bg2"/>
              </a:solidFill>
              <a:latin typeface="+mj-lt"/>
              <a:cs typeface="+mj-lt"/>
            </a:endParaRPr>
          </a:p>
        </p:txBody>
      </p:sp>
      <p:sp>
        <p:nvSpPr>
          <p:cNvPr id="11" name="文本框 10"/>
          <p:cNvSpPr txBox="1"/>
          <p:nvPr/>
        </p:nvSpPr>
        <p:spPr>
          <a:xfrm>
            <a:off x="5655945" y="2852420"/>
            <a:ext cx="535305" cy="2245360"/>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数据平衡化处理</a:t>
            </a:r>
            <a:endParaRPr lang="zh-CN" altLang="en-US" sz="2000" b="1">
              <a:solidFill>
                <a:schemeClr val="bg2"/>
              </a:solidFill>
              <a:latin typeface="+mj-lt"/>
              <a:cs typeface="+mj-lt"/>
            </a:endParaRPr>
          </a:p>
        </p:txBody>
      </p:sp>
      <p:cxnSp>
        <p:nvCxnSpPr>
          <p:cNvPr id="12" name="直接箭头连接符 11"/>
          <p:cNvCxnSpPr/>
          <p:nvPr/>
        </p:nvCxnSpPr>
        <p:spPr>
          <a:xfrm>
            <a:off x="2314575" y="3111500"/>
            <a:ext cx="621030" cy="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nvCxnSpPr>
        <p:spPr>
          <a:xfrm>
            <a:off x="5016500" y="3926205"/>
            <a:ext cx="638175" cy="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sp>
        <p:nvSpPr>
          <p:cNvPr id="14" name="文本框 13"/>
          <p:cNvSpPr txBox="1"/>
          <p:nvPr/>
        </p:nvSpPr>
        <p:spPr>
          <a:xfrm>
            <a:off x="4022090" y="2161540"/>
            <a:ext cx="1025525" cy="398780"/>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测试集</a:t>
            </a:r>
            <a:endParaRPr lang="zh-CN" altLang="en-US" sz="2000" b="1">
              <a:solidFill>
                <a:schemeClr val="bg2"/>
              </a:solidFill>
              <a:latin typeface="+mj-lt"/>
              <a:cs typeface="+mj-lt"/>
            </a:endParaRPr>
          </a:p>
        </p:txBody>
      </p:sp>
      <p:sp>
        <p:nvSpPr>
          <p:cNvPr id="15" name="文本框 14"/>
          <p:cNvSpPr txBox="1"/>
          <p:nvPr/>
        </p:nvSpPr>
        <p:spPr>
          <a:xfrm>
            <a:off x="4030980" y="3712210"/>
            <a:ext cx="996315" cy="398780"/>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训练集</a:t>
            </a:r>
            <a:endParaRPr lang="zh-CN" altLang="en-US" sz="2000" b="1">
              <a:solidFill>
                <a:schemeClr val="bg2"/>
              </a:solidFill>
              <a:latin typeface="+mj-lt"/>
              <a:cs typeface="+mj-lt"/>
            </a:endParaRPr>
          </a:p>
        </p:txBody>
      </p:sp>
      <p:cxnSp>
        <p:nvCxnSpPr>
          <p:cNvPr id="16" name="直接箭头连接符 15"/>
          <p:cNvCxnSpPr>
            <a:endCxn id="14" idx="1"/>
          </p:cNvCxnSpPr>
          <p:nvPr/>
        </p:nvCxnSpPr>
        <p:spPr>
          <a:xfrm flipV="1">
            <a:off x="3472815" y="2373630"/>
            <a:ext cx="549275" cy="71755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a:endCxn id="15" idx="1"/>
          </p:cNvCxnSpPr>
          <p:nvPr/>
        </p:nvCxnSpPr>
        <p:spPr>
          <a:xfrm>
            <a:off x="3486150" y="3096260"/>
            <a:ext cx="544830" cy="82804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sp>
        <p:nvSpPr>
          <p:cNvPr id="19" name="文本框 18"/>
          <p:cNvSpPr txBox="1"/>
          <p:nvPr/>
        </p:nvSpPr>
        <p:spPr>
          <a:xfrm>
            <a:off x="6729730" y="4387850"/>
            <a:ext cx="1321435" cy="398780"/>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随机森林</a:t>
            </a:r>
            <a:endParaRPr lang="zh-CN" altLang="en-US" sz="2000" b="1">
              <a:solidFill>
                <a:schemeClr val="bg2"/>
              </a:solidFill>
              <a:latin typeface="+mj-lt"/>
              <a:cs typeface="+mj-lt"/>
            </a:endParaRPr>
          </a:p>
        </p:txBody>
      </p:sp>
      <p:sp>
        <p:nvSpPr>
          <p:cNvPr id="20" name="文本框 19"/>
          <p:cNvSpPr txBox="1"/>
          <p:nvPr/>
        </p:nvSpPr>
        <p:spPr>
          <a:xfrm>
            <a:off x="6708775" y="3304540"/>
            <a:ext cx="1322070" cy="398780"/>
          </a:xfrm>
          <a:prstGeom prst="rect">
            <a:avLst/>
          </a:prstGeom>
          <a:gradFill>
            <a:gsLst>
              <a:gs pos="0">
                <a:srgbClr val="A0686F"/>
              </a:gs>
              <a:gs pos="100000">
                <a:srgbClr val="894C53"/>
              </a:gs>
            </a:gsLst>
            <a:lin scaled="1"/>
          </a:gradFill>
        </p:spPr>
        <p:txBody>
          <a:bodyPr wrap="square" rtlCol="0">
            <a:spAutoFit/>
          </a:bodyPr>
          <a:p>
            <a:r>
              <a:rPr lang="zh-CN" altLang="en-US" sz="2000" b="1">
                <a:solidFill>
                  <a:schemeClr val="bg2"/>
                </a:solidFill>
                <a:latin typeface="+mj-lt"/>
                <a:cs typeface="+mj-lt"/>
              </a:rPr>
              <a:t>逻辑回归</a:t>
            </a:r>
            <a:endParaRPr lang="zh-CN" altLang="en-US" sz="2000" b="1">
              <a:solidFill>
                <a:schemeClr val="bg2"/>
              </a:solidFill>
              <a:latin typeface="+mj-lt"/>
              <a:cs typeface="+mj-lt"/>
            </a:endParaRPr>
          </a:p>
        </p:txBody>
      </p:sp>
      <p:cxnSp>
        <p:nvCxnSpPr>
          <p:cNvPr id="21" name="直接箭头连接符 20"/>
          <p:cNvCxnSpPr/>
          <p:nvPr/>
        </p:nvCxnSpPr>
        <p:spPr>
          <a:xfrm>
            <a:off x="6191250" y="3953510"/>
            <a:ext cx="513080" cy="663575"/>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p:nvPr/>
        </p:nvCxnSpPr>
        <p:spPr>
          <a:xfrm flipV="1">
            <a:off x="6192520" y="3489325"/>
            <a:ext cx="511810" cy="492125"/>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sp>
        <p:nvSpPr>
          <p:cNvPr id="23" name="圆角矩形 22"/>
          <p:cNvSpPr/>
          <p:nvPr/>
        </p:nvSpPr>
        <p:spPr>
          <a:xfrm>
            <a:off x="6474460" y="2924175"/>
            <a:ext cx="1781175" cy="2315210"/>
          </a:xfrm>
          <a:prstGeom prst="roundRect">
            <a:avLst/>
          </a:prstGeom>
          <a:noFill/>
          <a:ln w="38100">
            <a:solidFill>
              <a:srgbClr val="9B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6424295" y="5445760"/>
            <a:ext cx="1983105" cy="398780"/>
          </a:xfrm>
          <a:prstGeom prst="rect">
            <a:avLst/>
          </a:prstGeom>
          <a:gradFill>
            <a:gsLst>
              <a:gs pos="0">
                <a:srgbClr val="A0686F"/>
              </a:gs>
              <a:gs pos="100000">
                <a:srgbClr val="894C53"/>
              </a:gs>
            </a:gsLst>
            <a:lin scaled="1"/>
          </a:gradFill>
        </p:spPr>
        <p:txBody>
          <a:bodyPr wrap="square" rtlCol="0">
            <a:spAutoFit/>
          </a:bodyPr>
          <a:p>
            <a:r>
              <a:rPr lang="en-US" altLang="zh-CN" sz="2000" b="1">
                <a:solidFill>
                  <a:schemeClr val="bg2"/>
                </a:solidFill>
                <a:latin typeface="+mj-lt"/>
                <a:cs typeface="+mj-lt"/>
              </a:rPr>
              <a:t>信用卡欺诈模型</a:t>
            </a:r>
            <a:endParaRPr lang="en-US" altLang="zh-CN" sz="2000" b="1">
              <a:solidFill>
                <a:schemeClr val="bg2"/>
              </a:solidFill>
              <a:latin typeface="+mj-lt"/>
              <a:cs typeface="+mj-lt"/>
            </a:endParaRPr>
          </a:p>
        </p:txBody>
      </p:sp>
      <p:sp>
        <p:nvSpPr>
          <p:cNvPr id="25" name="文本框 24"/>
          <p:cNvSpPr txBox="1"/>
          <p:nvPr/>
        </p:nvSpPr>
        <p:spPr>
          <a:xfrm>
            <a:off x="5897245" y="1814195"/>
            <a:ext cx="3280410" cy="706755"/>
          </a:xfrm>
          <a:prstGeom prst="rect">
            <a:avLst/>
          </a:prstGeom>
          <a:gradFill>
            <a:gsLst>
              <a:gs pos="0">
                <a:srgbClr val="A0686F"/>
              </a:gs>
              <a:gs pos="100000">
                <a:srgbClr val="894C53"/>
              </a:gs>
            </a:gsLst>
            <a:lin scaled="1"/>
          </a:gradFill>
        </p:spPr>
        <p:txBody>
          <a:bodyPr wrap="square" rtlCol="0" anchor="t">
            <a:spAutoFit/>
          </a:bodyPr>
          <a:p>
            <a:r>
              <a:rPr lang="zh-CN" altLang="en-US" sz="2000" b="1">
                <a:solidFill>
                  <a:schemeClr val="bg2"/>
                </a:solidFill>
                <a:latin typeface="+mj-lt"/>
                <a:cs typeface="+mj-lt"/>
              </a:rPr>
              <a:t>汇总模型的</a:t>
            </a:r>
            <a:r>
              <a:rPr sz="2000" b="1">
                <a:solidFill>
                  <a:schemeClr val="bg2"/>
                </a:solidFill>
                <a:latin typeface="+mj-lt"/>
                <a:cs typeface="+mj-lt"/>
              </a:rPr>
              <a:t>准确度</a:t>
            </a:r>
            <a:r>
              <a:rPr lang="zh-CN" sz="2000" b="1">
                <a:solidFill>
                  <a:schemeClr val="bg2"/>
                </a:solidFill>
                <a:latin typeface="+mj-lt"/>
                <a:cs typeface="+mj-lt"/>
              </a:rPr>
              <a:t>，</a:t>
            </a:r>
            <a:r>
              <a:rPr sz="2000" b="1">
                <a:solidFill>
                  <a:schemeClr val="bg2"/>
                </a:solidFill>
                <a:latin typeface="+mj-lt"/>
                <a:cs typeface="+mj-lt"/>
              </a:rPr>
              <a:t>召回率</a:t>
            </a:r>
            <a:r>
              <a:rPr lang="zh-CN" sz="2000" b="1">
                <a:solidFill>
                  <a:schemeClr val="bg2"/>
                </a:solidFill>
                <a:latin typeface="+mj-lt"/>
                <a:cs typeface="+mj-lt"/>
              </a:rPr>
              <a:t>，</a:t>
            </a:r>
            <a:r>
              <a:rPr sz="2000" b="1">
                <a:solidFill>
                  <a:schemeClr val="bg2"/>
                </a:solidFill>
                <a:latin typeface="+mj-lt"/>
                <a:cs typeface="+mj-lt"/>
              </a:rPr>
              <a:t>精确度</a:t>
            </a:r>
            <a:r>
              <a:rPr lang="zh-CN" sz="2000" b="1">
                <a:solidFill>
                  <a:schemeClr val="bg2"/>
                </a:solidFill>
                <a:latin typeface="+mj-lt"/>
                <a:cs typeface="+mj-lt"/>
              </a:rPr>
              <a:t>，</a:t>
            </a:r>
            <a:r>
              <a:rPr sz="2000" b="1">
                <a:solidFill>
                  <a:schemeClr val="bg2"/>
                </a:solidFill>
                <a:latin typeface="+mj-lt"/>
                <a:cs typeface="+mj-lt"/>
              </a:rPr>
              <a:t>并绘制ROC曲线</a:t>
            </a:r>
            <a:endParaRPr sz="2000" b="1">
              <a:solidFill>
                <a:schemeClr val="bg2"/>
              </a:solidFill>
              <a:latin typeface="+mj-lt"/>
              <a:cs typeface="+mj-lt"/>
            </a:endParaRPr>
          </a:p>
        </p:txBody>
      </p:sp>
      <p:cxnSp>
        <p:nvCxnSpPr>
          <p:cNvPr id="26" name="直接箭头连接符 25"/>
          <p:cNvCxnSpPr/>
          <p:nvPr/>
        </p:nvCxnSpPr>
        <p:spPr>
          <a:xfrm flipH="1" flipV="1">
            <a:off x="7364730" y="2535555"/>
            <a:ext cx="635" cy="36322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27" name="直接箭头连接符 26"/>
          <p:cNvCxnSpPr/>
          <p:nvPr/>
        </p:nvCxnSpPr>
        <p:spPr>
          <a:xfrm>
            <a:off x="8269605" y="4081780"/>
            <a:ext cx="621030" cy="0"/>
          </a:xfrm>
          <a:prstGeom prst="straightConnector1">
            <a:avLst/>
          </a:prstGeom>
          <a:ln>
            <a:solidFill>
              <a:srgbClr val="C00000"/>
            </a:solidFill>
            <a:tailEnd type="arrow" w="med" len="med"/>
          </a:ln>
        </p:spPr>
        <p:style>
          <a:lnRef idx="3">
            <a:schemeClr val="accent1"/>
          </a:lnRef>
          <a:fillRef idx="0">
            <a:schemeClr val="accent1"/>
          </a:fillRef>
          <a:effectRef idx="2">
            <a:schemeClr val="accent1"/>
          </a:effectRef>
          <a:fontRef idx="minor">
            <a:schemeClr val="tx1"/>
          </a:fontRef>
        </p:style>
      </p:cxnSp>
      <p:sp>
        <p:nvSpPr>
          <p:cNvPr id="28" name="文本框 27"/>
          <p:cNvSpPr txBox="1"/>
          <p:nvPr/>
        </p:nvSpPr>
        <p:spPr>
          <a:xfrm>
            <a:off x="8904605" y="3574415"/>
            <a:ext cx="1781810" cy="1014730"/>
          </a:xfrm>
          <a:prstGeom prst="rect">
            <a:avLst/>
          </a:prstGeom>
          <a:gradFill>
            <a:gsLst>
              <a:gs pos="0">
                <a:srgbClr val="A0686F"/>
              </a:gs>
              <a:gs pos="100000">
                <a:srgbClr val="894C53"/>
              </a:gs>
            </a:gsLst>
            <a:lin scaled="1"/>
          </a:gradFill>
        </p:spPr>
        <p:txBody>
          <a:bodyPr wrap="square" rtlCol="0" anchor="t">
            <a:spAutoFit/>
          </a:bodyPr>
          <a:p>
            <a:r>
              <a:rPr lang="zh-CN" altLang="en-US" sz="2000" b="1">
                <a:solidFill>
                  <a:schemeClr val="bg2"/>
                </a:solidFill>
                <a:latin typeface="+mj-lt"/>
                <a:cs typeface="+mj-lt"/>
              </a:rPr>
              <a:t>基于</a:t>
            </a:r>
            <a:r>
              <a:rPr lang="en-US" altLang="zh-CN" sz="2000" b="1">
                <a:solidFill>
                  <a:schemeClr val="bg2"/>
                </a:solidFill>
                <a:latin typeface="+mj-lt"/>
                <a:cs typeface="+mj-lt"/>
                <a:sym typeface="+mn-ea"/>
              </a:rPr>
              <a:t>F</a:t>
            </a:r>
            <a:r>
              <a:rPr lang="en-US" altLang="zh-CN" sz="2000" b="1" baseline="-25000">
                <a:solidFill>
                  <a:schemeClr val="bg2"/>
                </a:solidFill>
                <a:latin typeface="+mj-lt"/>
                <a:cs typeface="+mj-lt"/>
                <a:sym typeface="+mn-ea"/>
              </a:rPr>
              <a:t>1</a:t>
            </a:r>
            <a:r>
              <a:rPr lang="zh-CN" altLang="en-US" sz="2000" b="1">
                <a:solidFill>
                  <a:schemeClr val="bg2"/>
                </a:solidFill>
                <a:latin typeface="+mj-lt"/>
                <a:cs typeface="+mj-lt"/>
                <a:sym typeface="+mn-ea"/>
              </a:rPr>
              <a:t>分数和运行时间</a:t>
            </a:r>
            <a:r>
              <a:rPr lang="zh-CN" altLang="en-US" sz="2000" b="1">
                <a:solidFill>
                  <a:schemeClr val="bg2"/>
                </a:solidFill>
                <a:latin typeface="+mj-lt"/>
                <a:cs typeface="+mj-lt"/>
              </a:rPr>
              <a:t>进行性能评价</a:t>
            </a:r>
            <a:endParaRPr lang="zh-CN" altLang="en-US" sz="2000" b="1">
              <a:solidFill>
                <a:schemeClr val="bg2"/>
              </a:solidFill>
              <a:latin typeface="+mj-lt"/>
              <a:cs typeface="+mj-lt"/>
            </a:endParaRPr>
          </a:p>
        </p:txBody>
      </p:sp>
      <p:sp>
        <p:nvSpPr>
          <p:cNvPr id="30" name="灯片编号占位符 29"/>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5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71449" y="3044534"/>
            <a:ext cx="7048111" cy="768350"/>
          </a:xfrm>
          <a:prstGeom prst="rect">
            <a:avLst/>
          </a:prstGeom>
          <a:noFill/>
        </p:spPr>
        <p:txBody>
          <a:bodyPr wrap="square" rtlCol="0">
            <a:spAutoFit/>
          </a:bodyPr>
          <a:lstStyle/>
          <a:p>
            <a:pPr algn="ctr"/>
            <a:r>
              <a:rPr lang="en-US" altLang="zh-CN" sz="4400" b="1" dirty="0">
                <a:solidFill>
                  <a:srgbClr val="9B0000"/>
                </a:solidFill>
              </a:rPr>
              <a:t>02【</a:t>
            </a:r>
            <a:r>
              <a:rPr lang="zh-CN" altLang="en-US" sz="4400" b="1" dirty="0">
                <a:solidFill>
                  <a:srgbClr val="9B0000"/>
                </a:solidFill>
                <a:sym typeface="+mn-ea"/>
              </a:rPr>
              <a:t>数据分析</a:t>
            </a:r>
            <a:r>
              <a:rPr lang="en-US" altLang="zh-CN" sz="4400" b="1" dirty="0">
                <a:solidFill>
                  <a:srgbClr val="9B0000"/>
                </a:solidFill>
              </a:rPr>
              <a:t>】</a:t>
            </a:r>
            <a:endParaRPr lang="zh-CN" altLang="en-US" sz="4400" b="1" dirty="0">
              <a:solidFill>
                <a:srgbClr val="9B0000"/>
              </a:solidFill>
            </a:endParaRPr>
          </a:p>
        </p:txBody>
      </p:sp>
      <p:sp>
        <p:nvSpPr>
          <p:cNvPr id="16" name="任意多边形: 形状 15"/>
          <p:cNvSpPr/>
          <p:nvPr/>
        </p:nvSpPr>
        <p:spPr>
          <a:xfrm>
            <a:off x="1659617" y="1984522"/>
            <a:ext cx="645605" cy="823919"/>
          </a:xfrm>
          <a:custGeom>
            <a:avLst/>
            <a:gdLst>
              <a:gd name="connsiteX0" fmla="*/ 311426 w 488053"/>
              <a:gd name="connsiteY0" fmla="*/ 0 h 622852"/>
              <a:gd name="connsiteX1" fmla="*/ 485547 w 488053"/>
              <a:gd name="connsiteY1" fmla="*/ 53187 h 622852"/>
              <a:gd name="connsiteX2" fmla="*/ 488053 w 488053"/>
              <a:gd name="connsiteY2" fmla="*/ 55254 h 622852"/>
              <a:gd name="connsiteX3" fmla="*/ 444468 w 488053"/>
              <a:gd name="connsiteY3" fmla="*/ 91215 h 622852"/>
              <a:gd name="connsiteX4" fmla="*/ 353253 w 488053"/>
              <a:gd name="connsiteY4" fmla="*/ 311426 h 622852"/>
              <a:gd name="connsiteX5" fmla="*/ 444468 w 488053"/>
              <a:gd name="connsiteY5" fmla="*/ 531638 h 622852"/>
              <a:gd name="connsiteX6" fmla="*/ 488053 w 488053"/>
              <a:gd name="connsiteY6" fmla="*/ 567599 h 622852"/>
              <a:gd name="connsiteX7" fmla="*/ 485547 w 488053"/>
              <a:gd name="connsiteY7" fmla="*/ 569666 h 622852"/>
              <a:gd name="connsiteX8" fmla="*/ 311426 w 488053"/>
              <a:gd name="connsiteY8" fmla="*/ 622852 h 622852"/>
              <a:gd name="connsiteX9" fmla="*/ 0 w 488053"/>
              <a:gd name="connsiteY9" fmla="*/ 311426 h 622852"/>
              <a:gd name="connsiteX10" fmla="*/ 311426 w 488053"/>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053" h="622852">
                <a:moveTo>
                  <a:pt x="311426" y="0"/>
                </a:moveTo>
                <a:cubicBezTo>
                  <a:pt x="375925" y="0"/>
                  <a:pt x="435844" y="19607"/>
                  <a:pt x="485547" y="53187"/>
                </a:cubicBezTo>
                <a:lnTo>
                  <a:pt x="488053" y="55254"/>
                </a:lnTo>
                <a:lnTo>
                  <a:pt x="444468" y="91215"/>
                </a:lnTo>
                <a:cubicBezTo>
                  <a:pt x="388111" y="147572"/>
                  <a:pt x="353253" y="225428"/>
                  <a:pt x="353253" y="311426"/>
                </a:cubicBezTo>
                <a:cubicBezTo>
                  <a:pt x="353253" y="397424"/>
                  <a:pt x="388111" y="475281"/>
                  <a:pt x="444468" y="531638"/>
                </a:cubicBezTo>
                <a:lnTo>
                  <a:pt x="488053" y="567599"/>
                </a:lnTo>
                <a:lnTo>
                  <a:pt x="485547" y="569666"/>
                </a:lnTo>
                <a:cubicBezTo>
                  <a:pt x="435844" y="603245"/>
                  <a:pt x="375925" y="622852"/>
                  <a:pt x="311426" y="622852"/>
                </a:cubicBezTo>
                <a:cubicBezTo>
                  <a:pt x="139430" y="622852"/>
                  <a:pt x="0" y="483422"/>
                  <a:pt x="0" y="311426"/>
                </a:cubicBezTo>
                <a:cubicBezTo>
                  <a:pt x="0" y="139430"/>
                  <a:pt x="139430" y="0"/>
                  <a:pt x="311426" y="0"/>
                </a:cubicBezTo>
                <a:close/>
              </a:path>
            </a:pathLst>
          </a:cu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2505408" y="1984522"/>
            <a:ext cx="624019" cy="823919"/>
          </a:xfrm>
          <a:custGeom>
            <a:avLst/>
            <a:gdLst>
              <a:gd name="connsiteX0" fmla="*/ 311426 w 471735"/>
              <a:gd name="connsiteY0" fmla="*/ 0 h 622852"/>
              <a:gd name="connsiteX1" fmla="*/ 432647 w 471735"/>
              <a:gd name="connsiteY1" fmla="*/ 24473 h 622852"/>
              <a:gd name="connsiteX2" fmla="*/ 471735 w 471735"/>
              <a:gd name="connsiteY2" fmla="*/ 45689 h 622852"/>
              <a:gd name="connsiteX3" fmla="*/ 457922 w 471735"/>
              <a:gd name="connsiteY3" fmla="*/ 53187 h 622852"/>
              <a:gd name="connsiteX4" fmla="*/ 320617 w 471735"/>
              <a:gd name="connsiteY4" fmla="*/ 311426 h 622852"/>
              <a:gd name="connsiteX5" fmla="*/ 457922 w 471735"/>
              <a:gd name="connsiteY5" fmla="*/ 569666 h 622852"/>
              <a:gd name="connsiteX6" fmla="*/ 471735 w 471735"/>
              <a:gd name="connsiteY6" fmla="*/ 577163 h 622852"/>
              <a:gd name="connsiteX7" fmla="*/ 432647 w 471735"/>
              <a:gd name="connsiteY7" fmla="*/ 598379 h 622852"/>
              <a:gd name="connsiteX8" fmla="*/ 311426 w 471735"/>
              <a:gd name="connsiteY8" fmla="*/ 622852 h 622852"/>
              <a:gd name="connsiteX9" fmla="*/ 0 w 471735"/>
              <a:gd name="connsiteY9" fmla="*/ 311426 h 622852"/>
              <a:gd name="connsiteX10" fmla="*/ 311426 w 471735"/>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735" h="622852">
                <a:moveTo>
                  <a:pt x="311426" y="0"/>
                </a:moveTo>
                <a:cubicBezTo>
                  <a:pt x="354425" y="0"/>
                  <a:pt x="395389" y="8714"/>
                  <a:pt x="432647" y="24473"/>
                </a:cubicBezTo>
                <a:lnTo>
                  <a:pt x="471735" y="45689"/>
                </a:lnTo>
                <a:lnTo>
                  <a:pt x="457922" y="53187"/>
                </a:lnTo>
                <a:cubicBezTo>
                  <a:pt x="375082" y="109152"/>
                  <a:pt x="320617" y="203929"/>
                  <a:pt x="320617" y="311426"/>
                </a:cubicBezTo>
                <a:cubicBezTo>
                  <a:pt x="320617" y="418924"/>
                  <a:pt x="375082" y="513700"/>
                  <a:pt x="457922" y="569666"/>
                </a:cubicBezTo>
                <a:lnTo>
                  <a:pt x="471735" y="577163"/>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2094857" y="1984522"/>
            <a:ext cx="617939" cy="823919"/>
          </a:xfrm>
          <a:custGeom>
            <a:avLst/>
            <a:gdLst>
              <a:gd name="connsiteX0" fmla="*/ 311426 w 467139"/>
              <a:gd name="connsiteY0" fmla="*/ 0 h 622852"/>
              <a:gd name="connsiteX1" fmla="*/ 432647 w 467139"/>
              <a:gd name="connsiteY1" fmla="*/ 24473 h 622852"/>
              <a:gd name="connsiteX2" fmla="*/ 467139 w 467139"/>
              <a:gd name="connsiteY2" fmla="*/ 43195 h 622852"/>
              <a:gd name="connsiteX3" fmla="*/ 448731 w 467139"/>
              <a:gd name="connsiteY3" fmla="*/ 53187 h 622852"/>
              <a:gd name="connsiteX4" fmla="*/ 311426 w 467139"/>
              <a:gd name="connsiteY4" fmla="*/ 311426 h 622852"/>
              <a:gd name="connsiteX5" fmla="*/ 448731 w 467139"/>
              <a:gd name="connsiteY5" fmla="*/ 569665 h 622852"/>
              <a:gd name="connsiteX6" fmla="*/ 467139 w 467139"/>
              <a:gd name="connsiteY6" fmla="*/ 579657 h 622852"/>
              <a:gd name="connsiteX7" fmla="*/ 432647 w 467139"/>
              <a:gd name="connsiteY7" fmla="*/ 598379 h 622852"/>
              <a:gd name="connsiteX8" fmla="*/ 311426 w 467139"/>
              <a:gd name="connsiteY8" fmla="*/ 622852 h 622852"/>
              <a:gd name="connsiteX9" fmla="*/ 0 w 467139"/>
              <a:gd name="connsiteY9" fmla="*/ 311426 h 622852"/>
              <a:gd name="connsiteX10" fmla="*/ 311426 w 467139"/>
              <a:gd name="connsiteY10" fmla="*/ 0 h 6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139" h="622852">
                <a:moveTo>
                  <a:pt x="311426" y="0"/>
                </a:moveTo>
                <a:cubicBezTo>
                  <a:pt x="354425" y="0"/>
                  <a:pt x="395389" y="8714"/>
                  <a:pt x="432647" y="24473"/>
                </a:cubicBezTo>
                <a:lnTo>
                  <a:pt x="467139" y="43195"/>
                </a:lnTo>
                <a:lnTo>
                  <a:pt x="448731" y="53187"/>
                </a:lnTo>
                <a:cubicBezTo>
                  <a:pt x="365891" y="109152"/>
                  <a:pt x="311426" y="203929"/>
                  <a:pt x="311426" y="311426"/>
                </a:cubicBezTo>
                <a:cubicBezTo>
                  <a:pt x="311426" y="418924"/>
                  <a:pt x="365891" y="513700"/>
                  <a:pt x="448731" y="569665"/>
                </a:cubicBezTo>
                <a:lnTo>
                  <a:pt x="467139" y="579657"/>
                </a:lnTo>
                <a:lnTo>
                  <a:pt x="432647" y="598379"/>
                </a:lnTo>
                <a:cubicBezTo>
                  <a:pt x="395389" y="614138"/>
                  <a:pt x="354425" y="622852"/>
                  <a:pt x="311426" y="622852"/>
                </a:cubicBezTo>
                <a:cubicBezTo>
                  <a:pt x="139430" y="622852"/>
                  <a:pt x="0" y="483422"/>
                  <a:pt x="0" y="311426"/>
                </a:cubicBezTo>
                <a:cubicBezTo>
                  <a:pt x="0" y="139430"/>
                  <a:pt x="139430" y="0"/>
                  <a:pt x="311426" y="0"/>
                </a:cubicBezTo>
                <a:close/>
              </a:path>
            </a:pathLst>
          </a:custGeom>
          <a:solidFill>
            <a:srgbClr val="9B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917524" y="1983544"/>
            <a:ext cx="823919" cy="823919"/>
          </a:xfrm>
          <a:prstGeom prst="ellipse">
            <a:avLst/>
          </a:prstGeom>
          <a:solidFill>
            <a:srgbClr val="9B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5864087" y="5942060"/>
            <a:ext cx="6327913" cy="1"/>
          </a:xfrm>
          <a:prstGeom prst="line">
            <a:avLst/>
          </a:prstGeom>
          <a:ln w="76200">
            <a:solidFill>
              <a:srgbClr val="9B0000"/>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p>
            <a:fld id="{98B36759-13DF-4C1C-83CB-8E646695D2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5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250"/>
                                        <p:tgtEl>
                                          <p:spTgt spid="2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250"/>
                                        <p:tgtEl>
                                          <p:spTgt spid="19"/>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6"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P spid="21" grpId="0" animBg="1"/>
      <p:bldP spid="18" grpId="0" animBg="1"/>
      <p:bldP spid="19" grpId="0" animBg="1"/>
    </p:bldLst>
  </p:timing>
</p:sld>
</file>

<file path=ppt/tags/tag1.xml><?xml version="1.0" encoding="utf-8"?>
<p:tagLst xmlns:p="http://schemas.openxmlformats.org/presentationml/2006/main">
  <p:tag name="ISPRING_PRESENTATION_TITLE" val="北京大学毕业答辩论文开题报告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0mlacnsd">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3956</Words>
  <Application>WPS 文字</Application>
  <PresentationFormat>宽屏</PresentationFormat>
  <Paragraphs>203</Paragraphs>
  <Slides>21</Slides>
  <Notes>24</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21</vt:i4>
      </vt:variant>
    </vt:vector>
  </HeadingPairs>
  <TitlesOfParts>
    <vt:vector size="46" baseType="lpstr">
      <vt:lpstr>Arial</vt:lpstr>
      <vt:lpstr>方正书宋_GBK</vt:lpstr>
      <vt:lpstr>Wingdings</vt:lpstr>
      <vt:lpstr>仿宋</vt:lpstr>
      <vt:lpstr>方正仿宋_GBK</vt:lpstr>
      <vt:lpstr>黑体</vt:lpstr>
      <vt:lpstr>Times New Roman Regular</vt:lpstr>
      <vt:lpstr>等线</vt:lpstr>
      <vt:lpstr>等线</vt:lpstr>
      <vt:lpstr>汉仪中等线KW</vt:lpstr>
      <vt:lpstr>等线</vt:lpstr>
      <vt:lpstr>微软雅黑</vt:lpstr>
      <vt:lpstr>汉仪旗黑</vt:lpstr>
      <vt:lpstr>幼圆</vt:lpstr>
      <vt:lpstr>华文宋体</vt:lpstr>
      <vt:lpstr>汉仪中黑KW</vt:lpstr>
      <vt:lpstr>微软雅黑</vt:lpstr>
      <vt:lpstr>宋体</vt:lpstr>
      <vt:lpstr>Arial Unicode MS</vt:lpstr>
      <vt:lpstr>等线 Light</vt:lpstr>
      <vt:lpstr>Apple Color Emoji</vt:lpstr>
      <vt:lpstr>Microsoft YaHei</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北京大学毕业答辩论文开题报告PPT模板</dc:title>
  <dc:creator>QUESHUNAN </dc:creator>
  <cp:lastModifiedBy>jiaqixia</cp:lastModifiedBy>
  <cp:revision>267</cp:revision>
  <dcterms:created xsi:type="dcterms:W3CDTF">2022-05-12T00:40:13Z</dcterms:created>
  <dcterms:modified xsi:type="dcterms:W3CDTF">2022-05-12T00:40:13Z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2052-4.1.2.6545</vt:lpwstr>
  </property>
</Properties>
</file>